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8" d="100"/>
          <a:sy n="58" d="100"/>
        </p:scale>
        <p:origin x="96" y="12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an Badea" userId="c6c65f81-3ed5-408f-aafa-f8b486f0d6d6" providerId="ADAL" clId="{453B5DA4-61FB-4317-9B48-80CC05E79F6E}"/>
    <pc:docChg chg="undo custSel modSld">
      <pc:chgData name="Cristian Badea" userId="c6c65f81-3ed5-408f-aafa-f8b486f0d6d6" providerId="ADAL" clId="{453B5DA4-61FB-4317-9B48-80CC05E79F6E}" dt="2020-05-04T21:34:57.677" v="266" actId="20577"/>
      <pc:docMkLst>
        <pc:docMk/>
      </pc:docMkLst>
      <pc:sldChg chg="modSp mod">
        <pc:chgData name="Cristian Badea" userId="c6c65f81-3ed5-408f-aafa-f8b486f0d6d6" providerId="ADAL" clId="{453B5DA4-61FB-4317-9B48-80CC05E79F6E}" dt="2020-05-04T21:34:57.677" v="266" actId="20577"/>
        <pc:sldMkLst>
          <pc:docMk/>
          <pc:sldMk cId="490847942" sldId="256"/>
        </pc:sldMkLst>
        <pc:spChg chg="mod">
          <ac:chgData name="Cristian Badea" userId="c6c65f81-3ed5-408f-aafa-f8b486f0d6d6" providerId="ADAL" clId="{453B5DA4-61FB-4317-9B48-80CC05E79F6E}" dt="2020-05-04T21:34:57.677" v="266" actId="20577"/>
          <ac:spMkLst>
            <pc:docMk/>
            <pc:sldMk cId="490847942" sldId="256"/>
            <ac:spMk id="2" creationId="{00000000-0000-0000-0000-000000000000}"/>
          </ac:spMkLst>
        </pc:spChg>
      </pc:sldChg>
      <pc:sldChg chg="modSp mod">
        <pc:chgData name="Cristian Badea" userId="c6c65f81-3ed5-408f-aafa-f8b486f0d6d6" providerId="ADAL" clId="{453B5DA4-61FB-4317-9B48-80CC05E79F6E}" dt="2020-05-04T20:31:01.893" v="37" actId="6549"/>
        <pc:sldMkLst>
          <pc:docMk/>
          <pc:sldMk cId="968663949" sldId="259"/>
        </pc:sldMkLst>
        <pc:spChg chg="mod">
          <ac:chgData name="Cristian Badea" userId="c6c65f81-3ed5-408f-aafa-f8b486f0d6d6" providerId="ADAL" clId="{453B5DA4-61FB-4317-9B48-80CC05E79F6E}" dt="2020-05-04T20:31:01.893" v="37" actId="6549"/>
          <ac:spMkLst>
            <pc:docMk/>
            <pc:sldMk cId="968663949" sldId="259"/>
            <ac:spMk id="3" creationId="{00000000-0000-0000-0000-000000000000}"/>
          </ac:spMkLst>
        </pc:spChg>
      </pc:sldChg>
      <pc:sldChg chg="modSp mod">
        <pc:chgData name="Cristian Badea" userId="c6c65f81-3ed5-408f-aafa-f8b486f0d6d6" providerId="ADAL" clId="{453B5DA4-61FB-4317-9B48-80CC05E79F6E}" dt="2020-05-04T20:33:23.077" v="185" actId="15"/>
        <pc:sldMkLst>
          <pc:docMk/>
          <pc:sldMk cId="2655090562" sldId="260"/>
        </pc:sldMkLst>
        <pc:spChg chg="mod">
          <ac:chgData name="Cristian Badea" userId="c6c65f81-3ed5-408f-aafa-f8b486f0d6d6" providerId="ADAL" clId="{453B5DA4-61FB-4317-9B48-80CC05E79F6E}" dt="2020-05-04T20:33:23.077" v="185" actId="15"/>
          <ac:spMkLst>
            <pc:docMk/>
            <pc:sldMk cId="2655090562" sldId="260"/>
            <ac:spMk id="3" creationId="{00000000-0000-0000-0000-000000000000}"/>
          </ac:spMkLst>
        </pc:spChg>
      </pc:sldChg>
      <pc:sldChg chg="modSp mod">
        <pc:chgData name="Cristian Badea" userId="c6c65f81-3ed5-408f-aafa-f8b486f0d6d6" providerId="ADAL" clId="{453B5DA4-61FB-4317-9B48-80CC05E79F6E}" dt="2020-05-04T21:29:23.069" v="212" actId="5793"/>
        <pc:sldMkLst>
          <pc:docMk/>
          <pc:sldMk cId="4034114567" sldId="262"/>
        </pc:sldMkLst>
        <pc:spChg chg="mod">
          <ac:chgData name="Cristian Badea" userId="c6c65f81-3ed5-408f-aafa-f8b486f0d6d6" providerId="ADAL" clId="{453B5DA4-61FB-4317-9B48-80CC05E79F6E}" dt="2020-05-04T21:29:23.069" v="212" actId="5793"/>
          <ac:spMkLst>
            <pc:docMk/>
            <pc:sldMk cId="4034114567" sldId="262"/>
            <ac:spMk id="3" creationId="{00000000-0000-0000-0000-000000000000}"/>
          </ac:spMkLst>
        </pc:spChg>
      </pc:sldChg>
      <pc:sldChg chg="modSp mod">
        <pc:chgData name="Cristian Badea" userId="c6c65f81-3ed5-408f-aafa-f8b486f0d6d6" providerId="ADAL" clId="{453B5DA4-61FB-4317-9B48-80CC05E79F6E}" dt="2020-05-04T21:29:41.368" v="216" actId="6549"/>
        <pc:sldMkLst>
          <pc:docMk/>
          <pc:sldMk cId="3574754377" sldId="263"/>
        </pc:sldMkLst>
        <pc:spChg chg="mod">
          <ac:chgData name="Cristian Badea" userId="c6c65f81-3ed5-408f-aafa-f8b486f0d6d6" providerId="ADAL" clId="{453B5DA4-61FB-4317-9B48-80CC05E79F6E}" dt="2020-05-04T21:29:41.368" v="216" actId="6549"/>
          <ac:spMkLst>
            <pc:docMk/>
            <pc:sldMk cId="3574754377" sldId="263"/>
            <ac:spMk id="3" creationId="{00000000-0000-0000-0000-000000000000}"/>
          </ac:spMkLst>
        </pc:spChg>
      </pc:sldChg>
      <pc:sldChg chg="modSp mod">
        <pc:chgData name="Cristian Badea" userId="c6c65f81-3ed5-408f-aafa-f8b486f0d6d6" providerId="ADAL" clId="{453B5DA4-61FB-4317-9B48-80CC05E79F6E}" dt="2020-05-04T21:30:35.048" v="225" actId="21"/>
        <pc:sldMkLst>
          <pc:docMk/>
          <pc:sldMk cId="2181625728" sldId="265"/>
        </pc:sldMkLst>
        <pc:spChg chg="mod">
          <ac:chgData name="Cristian Badea" userId="c6c65f81-3ed5-408f-aafa-f8b486f0d6d6" providerId="ADAL" clId="{453B5DA4-61FB-4317-9B48-80CC05E79F6E}" dt="2020-05-04T21:30:35.048" v="225" actId="21"/>
          <ac:spMkLst>
            <pc:docMk/>
            <pc:sldMk cId="2181625728" sldId="265"/>
            <ac:spMk id="3" creationId="{00000000-0000-0000-0000-000000000000}"/>
          </ac:spMkLst>
        </pc:spChg>
      </pc:sldChg>
      <pc:sldChg chg="modSp mod">
        <pc:chgData name="Cristian Badea" userId="c6c65f81-3ed5-408f-aafa-f8b486f0d6d6" providerId="ADAL" clId="{453B5DA4-61FB-4317-9B48-80CC05E79F6E}" dt="2020-05-04T21:32:52.765" v="247" actId="6549"/>
        <pc:sldMkLst>
          <pc:docMk/>
          <pc:sldMk cId="2941520434" sldId="266"/>
        </pc:sldMkLst>
        <pc:spChg chg="mod">
          <ac:chgData name="Cristian Badea" userId="c6c65f81-3ed5-408f-aafa-f8b486f0d6d6" providerId="ADAL" clId="{453B5DA4-61FB-4317-9B48-80CC05E79F6E}" dt="2020-05-04T21:32:52.765" v="247" actId="6549"/>
          <ac:spMkLst>
            <pc:docMk/>
            <pc:sldMk cId="2941520434" sldId="266"/>
            <ac:spMk id="3" creationId="{00000000-0000-0000-0000-000000000000}"/>
          </ac:spMkLst>
        </pc:spChg>
      </pc:sldChg>
      <pc:sldChg chg="modSp mod">
        <pc:chgData name="Cristian Badea" userId="c6c65f81-3ed5-408f-aafa-f8b486f0d6d6" providerId="ADAL" clId="{453B5DA4-61FB-4317-9B48-80CC05E79F6E}" dt="2020-05-04T21:33:58.679" v="257" actId="5793"/>
        <pc:sldMkLst>
          <pc:docMk/>
          <pc:sldMk cId="2225398965" sldId="267"/>
        </pc:sldMkLst>
        <pc:spChg chg="mod">
          <ac:chgData name="Cristian Badea" userId="c6c65f81-3ed5-408f-aafa-f8b486f0d6d6" providerId="ADAL" clId="{453B5DA4-61FB-4317-9B48-80CC05E79F6E}" dt="2020-05-04T21:33:58.679" v="257" actId="5793"/>
          <ac:spMkLst>
            <pc:docMk/>
            <pc:sldMk cId="2225398965" sldId="26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CC3328-564E-4104-A914-491816D090C5}"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2185148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CC3328-564E-4104-A914-491816D090C5}"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1278548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0CC3328-564E-4104-A914-491816D090C5}"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223347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CC3328-564E-4104-A914-491816D090C5}" type="datetimeFigureOut">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1468639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CC3328-564E-4104-A914-491816D090C5}" type="datetimeFigureOut">
              <a:rPr lang="en-US" smtClean="0"/>
              <a:t>4/17/2025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3767147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CC3328-564E-4104-A914-491816D090C5}" type="datetimeFigureOut">
              <a:rPr lang="en-US" smtClean="0"/>
              <a:t>4/17/2025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3342726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CC3328-564E-4104-A914-491816D090C5}" type="datetimeFigureOut">
              <a:rPr lang="en-US" smtClean="0"/>
              <a:t>4/17/2025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765818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CC3328-564E-4104-A914-491816D090C5}" type="datetimeFigureOut">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3481695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0CC3328-564E-4104-A914-491816D090C5}" type="datetimeFigureOut">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926357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CC3328-564E-4104-A914-491816D090C5}"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264143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CC3328-564E-4104-A914-491816D090C5}"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C87ADC-7A66-4BE7-8048-0003862B68CC}" type="slidenum">
              <a:rPr lang="en-US" smtClean="0"/>
              <a:t>‹#›</a:t>
            </a:fld>
            <a:endParaRPr lang="en-US"/>
          </a:p>
        </p:txBody>
      </p:sp>
    </p:spTree>
    <p:extLst>
      <p:ext uri="{BB962C8B-B14F-4D97-AF65-F5344CB8AC3E}">
        <p14:creationId xmlns:p14="http://schemas.microsoft.com/office/powerpoint/2010/main" val="3426042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C3328-564E-4104-A914-491816D090C5}" type="datetimeFigureOut">
              <a:rPr lang="en-US" smtClean="0"/>
              <a:t>4/17/2025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87ADC-7A66-4BE7-8048-0003862B68CC}" type="slidenum">
              <a:rPr lang="en-US" smtClean="0"/>
              <a:t>‹#›</a:t>
            </a:fld>
            <a:endParaRPr lang="en-US"/>
          </a:p>
        </p:txBody>
      </p:sp>
    </p:spTree>
    <p:extLst>
      <p:ext uri="{BB962C8B-B14F-4D97-AF65-F5344CB8AC3E}">
        <p14:creationId xmlns:p14="http://schemas.microsoft.com/office/powerpoint/2010/main" val="3245380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sz="3200" b="1" dirty="0"/>
              <a:t>SR EN ISO/CEI 27001:2022 </a:t>
            </a:r>
            <a:br>
              <a:rPr lang="en-US" altLang="en-US" sz="3200" b="1" dirty="0"/>
            </a:br>
            <a:r>
              <a:rPr lang="en-US" altLang="en-US" sz="3200" b="1" dirty="0"/>
              <a:t>Information technology - Security technique</a:t>
            </a:r>
            <a:br>
              <a:rPr lang="en-US" altLang="en-US" sz="3200" b="1" dirty="0"/>
            </a:br>
            <a:r>
              <a:rPr lang="en-US" altLang="en-US" sz="3200" b="1" dirty="0"/>
              <a:t/>
            </a:r>
            <a:br>
              <a:rPr lang="en-US" altLang="en-US" sz="3200" b="1" dirty="0"/>
            </a:br>
            <a:r>
              <a:rPr lang="en-US" altLang="en-US" sz="3200" b="1" dirty="0"/>
              <a:t/>
            </a:r>
            <a:br>
              <a:rPr lang="en-US" altLang="en-US" sz="3200" b="1" dirty="0"/>
            </a:br>
            <a:endParaRPr lang="en-US" sz="3200" dirty="0"/>
          </a:p>
        </p:txBody>
      </p:sp>
    </p:spTree>
    <p:extLst>
      <p:ext uri="{BB962C8B-B14F-4D97-AF65-F5344CB8AC3E}">
        <p14:creationId xmlns:p14="http://schemas.microsoft.com/office/powerpoint/2010/main" val="490847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326" y="885098"/>
            <a:ext cx="10515600" cy="5306695"/>
          </a:xfrm>
        </p:spPr>
        <p:txBody>
          <a:bodyPr>
            <a:normAutofit/>
          </a:bodyPr>
          <a:lstStyle/>
          <a:p>
            <a:pPr marL="0" indent="0" algn="ctr">
              <a:buNone/>
            </a:pPr>
            <a:r>
              <a:rPr lang="en-US" altLang="en-US" sz="3600" b="1" dirty="0" smtClean="0"/>
              <a:t>4. </a:t>
            </a:r>
            <a:r>
              <a:rPr lang="en-US" altLang="en-US" sz="3600" b="1" dirty="0"/>
              <a:t>INFORMATION SECURITY MANAGEMENT SYSTEM (ISMS)</a:t>
            </a:r>
            <a:endParaRPr lang="en-US" altLang="en-US" sz="3600" b="1" dirty="0"/>
          </a:p>
          <a:p>
            <a:pPr marL="0" indent="0">
              <a:buNone/>
            </a:pPr>
            <a:endParaRPr lang="en-US" altLang="en-US" dirty="0"/>
          </a:p>
          <a:p>
            <a:pPr marL="0" indent="0" algn="just">
              <a:buNone/>
            </a:pPr>
            <a:r>
              <a:rPr lang="en-US" altLang="en-US" sz="2600" dirty="0" smtClean="0"/>
              <a:t>	The </a:t>
            </a:r>
            <a:r>
              <a:rPr lang="en-US" altLang="en-US" sz="2600" dirty="0"/>
              <a:t>information security management system protects the confidentiality, integrity and availability of information by applying a risk management process and provides confidence to stakeholders that risks are being managed appropriately.</a:t>
            </a:r>
            <a:endParaRPr lang="it-IT" altLang="en-US" sz="2600" dirty="0"/>
          </a:p>
          <a:p>
            <a:pPr algn="just"/>
            <a:endParaRPr lang="it-IT" altLang="en-US" dirty="0"/>
          </a:p>
          <a:p>
            <a:pPr marL="0" indent="0" algn="just">
              <a:buNone/>
            </a:pPr>
            <a:r>
              <a:rPr lang="en-US" altLang="en-US" sz="3200" b="1" dirty="0"/>
              <a:t>4.1 Understanding the organization and its </a:t>
            </a:r>
            <a:r>
              <a:rPr lang="en-US" altLang="en-US" sz="3200" b="1" dirty="0" smtClean="0"/>
              <a:t>context</a:t>
            </a:r>
            <a:endParaRPr lang="en-US" altLang="en-US" sz="2400" b="1" dirty="0"/>
          </a:p>
          <a:p>
            <a:pPr marL="0" indent="0" algn="just">
              <a:buNone/>
            </a:pPr>
            <a:r>
              <a:rPr lang="en-US" altLang="en-US" sz="2200" b="1" dirty="0"/>
              <a:t>	</a:t>
            </a:r>
            <a:r>
              <a:rPr lang="en-US" altLang="en-US" sz="2200" dirty="0" smtClean="0"/>
              <a:t>The </a:t>
            </a:r>
            <a:r>
              <a:rPr lang="en-US" altLang="en-US" sz="2200" dirty="0"/>
              <a:t>organization shall establish the external and internal aspects that are relevant to its purpose and that influence its ability to achieve the desired results from the implementation of the information security management system.</a:t>
            </a:r>
            <a:endParaRPr lang="en-US" altLang="en-US" sz="2200" dirty="0"/>
          </a:p>
          <a:p>
            <a:endParaRPr lang="en-US" dirty="0"/>
          </a:p>
        </p:txBody>
      </p:sp>
    </p:spTree>
    <p:extLst>
      <p:ext uri="{BB962C8B-B14F-4D97-AF65-F5344CB8AC3E}">
        <p14:creationId xmlns:p14="http://schemas.microsoft.com/office/powerpoint/2010/main" val="2462228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2074" y="963476"/>
            <a:ext cx="10515600" cy="5280570"/>
          </a:xfrm>
        </p:spPr>
        <p:txBody>
          <a:bodyPr>
            <a:normAutofit fontScale="92500" lnSpcReduction="20000"/>
          </a:bodyPr>
          <a:lstStyle/>
          <a:p>
            <a:pPr marL="0" indent="0">
              <a:buNone/>
            </a:pPr>
            <a:r>
              <a:rPr lang="en-US" altLang="en-US" sz="3200" b="1" dirty="0"/>
              <a:t>4.2 Understanding Stakeholder Requirements and Expectations</a:t>
            </a:r>
            <a:endParaRPr lang="en-US" altLang="en-US" sz="3600" b="1" dirty="0"/>
          </a:p>
          <a:p>
            <a:pPr algn="just"/>
            <a:r>
              <a:rPr lang="en-US" altLang="en-US" sz="2600" dirty="0"/>
              <a:t>Stakeholder: a person or organization that may affect, may be affected, or may feel affected by a decision or action. </a:t>
            </a:r>
            <a:endParaRPr lang="en-US" altLang="en-US" sz="2600" dirty="0" smtClean="0"/>
          </a:p>
          <a:p>
            <a:pPr algn="just"/>
            <a:r>
              <a:rPr lang="en-US" altLang="en-US" sz="2600" dirty="0" smtClean="0"/>
              <a:t>The </a:t>
            </a:r>
            <a:r>
              <a:rPr lang="en-US" altLang="en-US" sz="2600" dirty="0"/>
              <a:t>organization shall establish</a:t>
            </a:r>
            <a:r>
              <a:rPr lang="en-US" altLang="en-US" dirty="0"/>
              <a:t>: </a:t>
            </a:r>
            <a:endParaRPr lang="en-US" altLang="en-US" dirty="0" smtClean="0"/>
          </a:p>
          <a:p>
            <a:pPr algn="just">
              <a:buFontTx/>
              <a:buChar char="-"/>
            </a:pPr>
            <a:r>
              <a:rPr lang="en-US" altLang="en-US" sz="2600" dirty="0" smtClean="0"/>
              <a:t>the </a:t>
            </a:r>
            <a:r>
              <a:rPr lang="en-US" altLang="en-US" sz="2600" dirty="0"/>
              <a:t>stakeholders that are relevant to the information security management system; and </a:t>
            </a:r>
            <a:endParaRPr lang="en-US" altLang="en-US" sz="2600" dirty="0" smtClean="0"/>
          </a:p>
          <a:p>
            <a:pPr algn="just">
              <a:buFontTx/>
              <a:buChar char="-"/>
            </a:pPr>
            <a:r>
              <a:rPr lang="en-US" altLang="en-US" sz="2600" dirty="0" smtClean="0"/>
              <a:t>the </a:t>
            </a:r>
            <a:r>
              <a:rPr lang="en-US" altLang="en-US" sz="2600" dirty="0"/>
              <a:t>requirements of those stakeholders relevant to information security. Stakeholder requirements may include legal and regulatory requirements, as well as contractual obligations.</a:t>
            </a:r>
            <a:endParaRPr lang="it-IT" altLang="en-US" sz="2600" dirty="0"/>
          </a:p>
          <a:p>
            <a:pPr marL="0" indent="0" algn="just">
              <a:buNone/>
            </a:pPr>
            <a:r>
              <a:rPr lang="en-US" altLang="en-US" sz="3200" b="1" dirty="0"/>
              <a:t>4.3 Establishing the scope of the information security management </a:t>
            </a:r>
            <a:r>
              <a:rPr lang="en-US" altLang="en-US" sz="3200" b="1" dirty="0" smtClean="0"/>
              <a:t>system</a:t>
            </a:r>
          </a:p>
          <a:p>
            <a:pPr marL="0" indent="0" algn="just">
              <a:buNone/>
            </a:pPr>
            <a:r>
              <a:rPr lang="en-US" altLang="en-US" sz="2600" dirty="0"/>
              <a:t>The organization, in order to establish its scope, shall determine the boundaries and applicability of the information security management system</a:t>
            </a:r>
            <a:r>
              <a:rPr lang="en-US" altLang="en-US" sz="2600" dirty="0" smtClean="0"/>
              <a:t>.</a:t>
            </a:r>
          </a:p>
          <a:p>
            <a:pPr marL="0" indent="0">
              <a:buNone/>
            </a:pPr>
            <a:r>
              <a:rPr lang="en-US" altLang="en-US" b="1" dirty="0" smtClean="0"/>
              <a:t>The </a:t>
            </a:r>
            <a:r>
              <a:rPr lang="en-US" altLang="en-US" b="1" dirty="0"/>
              <a:t>scope shall be available as documented information.</a:t>
            </a:r>
            <a:endParaRPr lang="en-US" altLang="en-US" b="1" dirty="0"/>
          </a:p>
        </p:txBody>
      </p:sp>
    </p:spTree>
    <p:extLst>
      <p:ext uri="{BB962C8B-B14F-4D97-AF65-F5344CB8AC3E}">
        <p14:creationId xmlns:p14="http://schemas.microsoft.com/office/powerpoint/2010/main" val="3227595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326" y="571590"/>
            <a:ext cx="10515600" cy="5803083"/>
          </a:xfrm>
        </p:spPr>
        <p:txBody>
          <a:bodyPr>
            <a:normAutofit fontScale="92500"/>
          </a:bodyPr>
          <a:lstStyle/>
          <a:p>
            <a:pPr marL="0" indent="0">
              <a:buNone/>
            </a:pPr>
            <a:r>
              <a:rPr lang="it-IT" altLang="en-US" sz="3600" b="1" dirty="0"/>
              <a:t>5 </a:t>
            </a:r>
            <a:r>
              <a:rPr lang="it-IT" altLang="en-US" sz="3600" b="1" dirty="0"/>
              <a:t>Leadership</a:t>
            </a:r>
            <a:endParaRPr lang="it-IT" altLang="en-US" sz="3600" b="1" dirty="0"/>
          </a:p>
          <a:p>
            <a:pPr marL="0" indent="0">
              <a:buNone/>
            </a:pPr>
            <a:r>
              <a:rPr lang="it-IT" altLang="en-US" sz="3000" b="1" dirty="0"/>
              <a:t>5.1 </a:t>
            </a:r>
            <a:r>
              <a:rPr lang="it-IT" altLang="en-US" sz="3000" b="1" dirty="0"/>
              <a:t>Leadership and </a:t>
            </a:r>
            <a:r>
              <a:rPr lang="it-IT" altLang="en-US" sz="3000" b="1" dirty="0" smtClean="0"/>
              <a:t>commitment</a:t>
            </a:r>
          </a:p>
          <a:p>
            <a:pPr marL="0" indent="0">
              <a:buNone/>
            </a:pPr>
            <a:r>
              <a:rPr lang="en-US" altLang="en-US" sz="2600" dirty="0" smtClean="0"/>
              <a:t>	The </a:t>
            </a:r>
            <a:r>
              <a:rPr lang="en-US" altLang="en-US" sz="2600" dirty="0"/>
              <a:t>highest level of management shall demonstrate leadership and commitment to the information security management system.</a:t>
            </a:r>
            <a:endParaRPr lang="it-IT" altLang="en-US" sz="2600" dirty="0"/>
          </a:p>
          <a:p>
            <a:pPr marL="0" indent="0">
              <a:buNone/>
            </a:pPr>
            <a:r>
              <a:rPr lang="it-IT" altLang="en-US" sz="3000" b="1" dirty="0"/>
              <a:t>5.2 </a:t>
            </a:r>
            <a:r>
              <a:rPr lang="it-IT" altLang="en-US" sz="3000" b="1" dirty="0" smtClean="0"/>
              <a:t>Policy</a:t>
            </a:r>
          </a:p>
          <a:p>
            <a:pPr marL="0" indent="0">
              <a:buNone/>
            </a:pPr>
            <a:r>
              <a:rPr lang="en-US" altLang="en-US" dirty="0" smtClean="0"/>
              <a:t>	Top </a:t>
            </a:r>
            <a:r>
              <a:rPr lang="en-US" altLang="en-US" dirty="0"/>
              <a:t>management shall establish the information security policy</a:t>
            </a:r>
            <a:r>
              <a:rPr lang="en-US" altLang="en-US" dirty="0" smtClean="0"/>
              <a:t>.</a:t>
            </a:r>
          </a:p>
          <a:p>
            <a:r>
              <a:rPr lang="en-US" altLang="en-US" sz="2200" b="1" dirty="0"/>
              <a:t>The information security policy shall</a:t>
            </a:r>
            <a:r>
              <a:rPr lang="en-US" altLang="en-US" sz="2200" b="1" dirty="0" smtClean="0"/>
              <a:t>:</a:t>
            </a:r>
          </a:p>
          <a:p>
            <a:r>
              <a:rPr lang="en-US" altLang="en-US" sz="2200" b="1" dirty="0" smtClean="0"/>
              <a:t>be </a:t>
            </a:r>
            <a:r>
              <a:rPr lang="en-US" altLang="en-US" sz="2200" b="1" dirty="0"/>
              <a:t>made available as documented information</a:t>
            </a:r>
            <a:r>
              <a:rPr lang="en-US" altLang="en-US" sz="2200" b="1" dirty="0" smtClean="0"/>
              <a:t>;</a:t>
            </a:r>
          </a:p>
          <a:p>
            <a:r>
              <a:rPr lang="en-US" altLang="en-US" sz="2200" b="1" dirty="0" smtClean="0"/>
              <a:t>be </a:t>
            </a:r>
            <a:r>
              <a:rPr lang="en-US" altLang="en-US" sz="2200" b="1" dirty="0"/>
              <a:t>communicated within the organization; </a:t>
            </a:r>
            <a:r>
              <a:rPr lang="en-US" altLang="en-US" sz="2200" b="1" dirty="0" smtClean="0"/>
              <a:t>and</a:t>
            </a:r>
          </a:p>
          <a:p>
            <a:r>
              <a:rPr lang="en-US" altLang="en-US" sz="2200" b="1" dirty="0" smtClean="0"/>
              <a:t>be </a:t>
            </a:r>
            <a:r>
              <a:rPr lang="en-US" altLang="en-US" sz="2200" b="1" dirty="0"/>
              <a:t>made available to interested parties as appropriate.</a:t>
            </a:r>
            <a:endParaRPr lang="it-IT" altLang="en-US" sz="2200" dirty="0"/>
          </a:p>
          <a:p>
            <a:pPr marL="0" indent="0">
              <a:buNone/>
            </a:pPr>
            <a:r>
              <a:rPr lang="it-IT" altLang="en-US" sz="3000" b="1" dirty="0"/>
              <a:t>5.3 </a:t>
            </a:r>
            <a:r>
              <a:rPr lang="en-US" altLang="en-US" sz="3000" b="1" dirty="0"/>
              <a:t>Roles, responsibilities and competencies within the </a:t>
            </a:r>
            <a:r>
              <a:rPr lang="en-US" altLang="en-US" sz="3000" b="1" dirty="0" smtClean="0"/>
              <a:t>organization</a:t>
            </a:r>
          </a:p>
          <a:p>
            <a:pPr marL="0" indent="0" algn="just">
              <a:buNone/>
            </a:pPr>
            <a:r>
              <a:rPr lang="en-US" altLang="en-US" dirty="0" smtClean="0"/>
              <a:t>	Top </a:t>
            </a:r>
            <a:r>
              <a:rPr lang="en-US" altLang="en-US" dirty="0"/>
              <a:t>management shall ensure that responsibilities and competencies for relevant information security roles are delegated and communicated.</a:t>
            </a:r>
            <a:endParaRPr lang="en-US" altLang="en-US" dirty="0"/>
          </a:p>
          <a:p>
            <a:endParaRPr lang="en-US" dirty="0"/>
          </a:p>
        </p:txBody>
      </p:sp>
    </p:spTree>
    <p:extLst>
      <p:ext uri="{BB962C8B-B14F-4D97-AF65-F5344CB8AC3E}">
        <p14:creationId xmlns:p14="http://schemas.microsoft.com/office/powerpoint/2010/main" val="968663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31074"/>
            <a:ext cx="10515600" cy="5745889"/>
          </a:xfrm>
        </p:spPr>
        <p:txBody>
          <a:bodyPr>
            <a:normAutofit fontScale="92500" lnSpcReduction="20000"/>
          </a:bodyPr>
          <a:lstStyle/>
          <a:p>
            <a:pPr marL="0" indent="0" algn="just">
              <a:buNone/>
            </a:pPr>
            <a:r>
              <a:rPr lang="it-IT" altLang="en-US" sz="3200" b="1" dirty="0"/>
              <a:t>6 </a:t>
            </a:r>
            <a:r>
              <a:rPr lang="it-IT" altLang="en-US" sz="3200" b="1" dirty="0"/>
              <a:t>Planning</a:t>
            </a:r>
            <a:endParaRPr lang="it-IT" altLang="en-US" b="1" dirty="0"/>
          </a:p>
          <a:p>
            <a:pPr marL="0" indent="0" algn="just">
              <a:buNone/>
            </a:pPr>
            <a:r>
              <a:rPr lang="it-IT" altLang="en-US" b="1" dirty="0"/>
              <a:t>6.1 </a:t>
            </a:r>
            <a:r>
              <a:rPr lang="en-US" altLang="en-US" b="1" dirty="0"/>
              <a:t>Activities to address the </a:t>
            </a:r>
            <a:r>
              <a:rPr lang="en-US" altLang="en-US" b="1" dirty="0" smtClean="0"/>
              <a:t>risks</a:t>
            </a:r>
          </a:p>
          <a:p>
            <a:pPr marL="0" indent="0" algn="just">
              <a:buNone/>
            </a:pPr>
            <a:r>
              <a:rPr lang="en-US" altLang="en-US" dirty="0" smtClean="0"/>
              <a:t>	When </a:t>
            </a:r>
            <a:r>
              <a:rPr lang="en-US" altLang="en-US" dirty="0"/>
              <a:t>the organization plans the information security management system, it should consider the issues in 4.1 and the requirements in 4.2, as well as determining the risks.</a:t>
            </a:r>
            <a:endParaRPr lang="it-IT" altLang="en-US" dirty="0"/>
          </a:p>
          <a:p>
            <a:pPr marL="0" indent="0" algn="just">
              <a:buNone/>
            </a:pPr>
            <a:r>
              <a:rPr lang="en-US" altLang="en-US" b="1" dirty="0"/>
              <a:t>6.1.2 </a:t>
            </a:r>
            <a:r>
              <a:rPr lang="en-US" altLang="en-US" b="1" dirty="0"/>
              <a:t>Information security risk </a:t>
            </a:r>
            <a:r>
              <a:rPr lang="en-US" altLang="en-US" b="1" dirty="0" smtClean="0"/>
              <a:t>estimation</a:t>
            </a:r>
          </a:p>
          <a:p>
            <a:pPr marL="0" indent="0" algn="just">
              <a:buNone/>
            </a:pPr>
            <a:r>
              <a:rPr lang="en-US" altLang="en-US" sz="2600" dirty="0" smtClean="0"/>
              <a:t>	The </a:t>
            </a:r>
            <a:r>
              <a:rPr lang="en-US" altLang="en-US" sz="2600" dirty="0"/>
              <a:t>organization shall define and use an information security risk estimation process that</a:t>
            </a:r>
            <a:r>
              <a:rPr lang="en-US" altLang="en-US" sz="2600" dirty="0" smtClean="0"/>
              <a:t>:</a:t>
            </a:r>
          </a:p>
          <a:p>
            <a:pPr algn="just"/>
            <a:r>
              <a:rPr lang="en-US" altLang="en-US" sz="2600" dirty="0" smtClean="0"/>
              <a:t>establishes </a:t>
            </a:r>
            <a:r>
              <a:rPr lang="en-US" altLang="en-US" sz="2600" dirty="0"/>
              <a:t>and maintains information security risk criteria, which include</a:t>
            </a:r>
            <a:r>
              <a:rPr lang="en-US" altLang="en-US" sz="2600" dirty="0" smtClean="0"/>
              <a:t>:</a:t>
            </a:r>
          </a:p>
          <a:p>
            <a:pPr algn="just">
              <a:buFont typeface="Wingdings" panose="05000000000000000000" pitchFamily="2" charset="2"/>
              <a:buChar char="ü"/>
            </a:pPr>
            <a:r>
              <a:rPr lang="en-US" altLang="en-US" sz="2600" dirty="0" smtClean="0"/>
              <a:t>risk </a:t>
            </a:r>
            <a:r>
              <a:rPr lang="en-US" altLang="en-US" sz="2600" dirty="0"/>
              <a:t>acceptance criteria; </a:t>
            </a:r>
            <a:r>
              <a:rPr lang="en-US" altLang="en-US" sz="2600" dirty="0" smtClean="0"/>
              <a:t>and</a:t>
            </a:r>
          </a:p>
          <a:p>
            <a:pPr algn="just">
              <a:buFont typeface="Wingdings" panose="05000000000000000000" pitchFamily="2" charset="2"/>
              <a:buChar char="ü"/>
            </a:pPr>
            <a:r>
              <a:rPr lang="en-US" altLang="en-US" sz="2600" dirty="0" smtClean="0"/>
              <a:t>criteria </a:t>
            </a:r>
            <a:r>
              <a:rPr lang="en-US" altLang="en-US" sz="2600" dirty="0"/>
              <a:t>for performing information security risk estimation</a:t>
            </a:r>
            <a:r>
              <a:rPr lang="en-US" altLang="en-US" sz="2600" dirty="0" smtClean="0"/>
              <a:t>.</a:t>
            </a:r>
          </a:p>
          <a:p>
            <a:pPr algn="just"/>
            <a:r>
              <a:rPr lang="en-US" altLang="en-US" sz="2600" dirty="0" smtClean="0"/>
              <a:t>ensures </a:t>
            </a:r>
            <a:r>
              <a:rPr lang="en-US" altLang="en-US" sz="2600" dirty="0"/>
              <a:t>that repeated information security risk estimations produce consistent, valid and comparable results</a:t>
            </a:r>
            <a:r>
              <a:rPr lang="en-US" altLang="en-US" sz="2600" dirty="0" smtClean="0"/>
              <a:t>;</a:t>
            </a:r>
          </a:p>
          <a:p>
            <a:pPr marL="0" indent="0" algn="just">
              <a:buNone/>
            </a:pPr>
            <a:r>
              <a:rPr lang="en-US" altLang="en-US" b="1" dirty="0" smtClean="0"/>
              <a:t>The </a:t>
            </a:r>
            <a:r>
              <a:rPr lang="en-US" altLang="en-US" b="1" dirty="0"/>
              <a:t>organization shall maintain documented information on the information security risk </a:t>
            </a:r>
            <a:r>
              <a:rPr lang="en-US" altLang="en-US" b="1" dirty="0" smtClean="0"/>
              <a:t>estimation</a:t>
            </a:r>
            <a:r>
              <a:rPr lang="en-US" altLang="en-US" b="1" dirty="0" smtClean="0"/>
              <a:t>.</a:t>
            </a:r>
            <a:endParaRPr lang="en-US" altLang="en-US" b="1" dirty="0"/>
          </a:p>
          <a:p>
            <a:endParaRPr lang="en-US" altLang="en-US" b="1" dirty="0"/>
          </a:p>
          <a:p>
            <a:endParaRPr lang="en-US" dirty="0"/>
          </a:p>
        </p:txBody>
      </p:sp>
    </p:spTree>
    <p:extLst>
      <p:ext uri="{BB962C8B-B14F-4D97-AF65-F5344CB8AC3E}">
        <p14:creationId xmlns:p14="http://schemas.microsoft.com/office/powerpoint/2010/main" val="2655090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7200"/>
            <a:ext cx="10515600" cy="5719763"/>
          </a:xfrm>
        </p:spPr>
        <p:txBody>
          <a:bodyPr>
            <a:normAutofit fontScale="92500"/>
          </a:bodyPr>
          <a:lstStyle/>
          <a:p>
            <a:pPr marL="0" indent="0">
              <a:buNone/>
            </a:pPr>
            <a:r>
              <a:rPr lang="en-US" altLang="en-US" b="1" dirty="0"/>
              <a:t>6.1.3 </a:t>
            </a:r>
            <a:r>
              <a:rPr lang="en-US" altLang="en-US" b="1" dirty="0"/>
              <a:t>Addressing information security risk</a:t>
            </a:r>
            <a:endParaRPr lang="it-IT" altLang="en-US" dirty="0"/>
          </a:p>
          <a:p>
            <a:pPr marL="0" indent="0" algn="just">
              <a:buNone/>
            </a:pPr>
            <a:r>
              <a:rPr lang="en-US" altLang="en-US" dirty="0" smtClean="0"/>
              <a:t>	The </a:t>
            </a:r>
            <a:r>
              <a:rPr lang="en-US" altLang="en-US" dirty="0"/>
              <a:t>organization must define and use a process for addressing information security </a:t>
            </a:r>
            <a:r>
              <a:rPr lang="en-US" altLang="en-US" dirty="0" smtClean="0"/>
              <a:t>risk</a:t>
            </a:r>
          </a:p>
          <a:p>
            <a:pPr marL="0" indent="0" algn="just">
              <a:buNone/>
            </a:pPr>
            <a:r>
              <a:rPr lang="en-US" dirty="0" smtClean="0"/>
              <a:t>	A </a:t>
            </a:r>
            <a:r>
              <a:rPr lang="en-US" dirty="0"/>
              <a:t>Statement of Applicability is required that contains the required security measures and the justification for their inclusion, whether they are implemented or not, as well as the justification for excluding the security measures contained in Annex A - 114 security measures that must be defined and explained if implemented within the company;</a:t>
            </a:r>
            <a:endParaRPr lang="en-US" dirty="0"/>
          </a:p>
          <a:p>
            <a:pPr marL="0" indent="0" algn="just">
              <a:buNone/>
            </a:pPr>
            <a:r>
              <a:rPr lang="it-IT" altLang="en-US" sz="3200" b="1" dirty="0"/>
              <a:t>6.2 </a:t>
            </a:r>
            <a:r>
              <a:rPr lang="en-US" altLang="en-US" sz="3200" b="1" dirty="0"/>
              <a:t>Information security objectives and planning to achieve them</a:t>
            </a:r>
            <a:endParaRPr lang="it-IT" altLang="en-US" dirty="0"/>
          </a:p>
          <a:p>
            <a:pPr marL="0" indent="0" algn="just">
              <a:buNone/>
            </a:pPr>
            <a:r>
              <a:rPr lang="en-US" altLang="en-US" dirty="0" smtClean="0"/>
              <a:t>	The </a:t>
            </a:r>
            <a:r>
              <a:rPr lang="en-US" altLang="en-US" dirty="0"/>
              <a:t>organization shall establish information security objectives for relevant functions and at relevant levels</a:t>
            </a:r>
            <a:r>
              <a:rPr lang="en-US" altLang="en-US" dirty="0" smtClean="0"/>
              <a:t>.</a:t>
            </a:r>
          </a:p>
          <a:p>
            <a:pPr marL="0" indent="0" algn="just">
              <a:buNone/>
            </a:pPr>
            <a:r>
              <a:rPr lang="en-US" altLang="en-US" dirty="0" smtClean="0"/>
              <a:t>	The </a:t>
            </a:r>
            <a:r>
              <a:rPr lang="en-US" altLang="en-US" dirty="0"/>
              <a:t>organization shall maintain documented information on information security objectives.</a:t>
            </a:r>
            <a:endParaRPr lang="en-US" altLang="en-US" b="1" dirty="0"/>
          </a:p>
          <a:p>
            <a:endParaRPr lang="en-US" dirty="0"/>
          </a:p>
        </p:txBody>
      </p:sp>
    </p:spTree>
    <p:extLst>
      <p:ext uri="{BB962C8B-B14F-4D97-AF65-F5344CB8AC3E}">
        <p14:creationId xmlns:p14="http://schemas.microsoft.com/office/powerpoint/2010/main" val="3003463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44137"/>
            <a:ext cx="10515600" cy="5732826"/>
          </a:xfrm>
        </p:spPr>
        <p:txBody>
          <a:bodyPr>
            <a:normAutofit fontScale="62500" lnSpcReduction="20000"/>
          </a:bodyPr>
          <a:lstStyle/>
          <a:p>
            <a:pPr marL="0" indent="0">
              <a:buNone/>
            </a:pPr>
            <a:r>
              <a:rPr lang="de-DE" altLang="en-US" sz="3600" b="1" dirty="0" smtClean="0"/>
              <a:t>7 </a:t>
            </a:r>
            <a:r>
              <a:rPr lang="de-DE" altLang="en-US" sz="3600" b="1" dirty="0" smtClean="0"/>
              <a:t>Assistance</a:t>
            </a:r>
          </a:p>
          <a:p>
            <a:pPr marL="0" indent="0">
              <a:buNone/>
            </a:pPr>
            <a:r>
              <a:rPr lang="de-DE" altLang="en-US" sz="3200" b="1" dirty="0"/>
              <a:t>7.1 </a:t>
            </a:r>
            <a:r>
              <a:rPr lang="de-DE" altLang="en-US" sz="3200" b="1" dirty="0" smtClean="0"/>
              <a:t>Resources</a:t>
            </a:r>
          </a:p>
          <a:p>
            <a:pPr marL="0" indent="0">
              <a:buNone/>
            </a:pPr>
            <a:r>
              <a:rPr lang="en-US" altLang="en-US" dirty="0" smtClean="0"/>
              <a:t>	The </a:t>
            </a:r>
            <a:r>
              <a:rPr lang="en-US" altLang="en-US" dirty="0"/>
              <a:t>organization shall establish and provide the resources necessary to establish, implement, maintain and continuously improve the information security management system.</a:t>
            </a:r>
            <a:endParaRPr lang="de-DE" altLang="en-US" dirty="0"/>
          </a:p>
          <a:p>
            <a:pPr marL="0" indent="0">
              <a:buNone/>
            </a:pPr>
            <a:r>
              <a:rPr lang="en-US" altLang="en-US" sz="3200" b="1" dirty="0"/>
              <a:t>7.2 </a:t>
            </a:r>
            <a:r>
              <a:rPr lang="en-US" altLang="en-US" sz="3200" b="1" dirty="0" smtClean="0"/>
              <a:t>Competence</a:t>
            </a:r>
          </a:p>
          <a:p>
            <a:pPr marL="0" indent="0">
              <a:buNone/>
            </a:pPr>
            <a:r>
              <a:rPr lang="en-US" altLang="en-US" dirty="0" smtClean="0"/>
              <a:t>	The </a:t>
            </a:r>
            <a:r>
              <a:rPr lang="en-US" altLang="en-US" dirty="0"/>
              <a:t>organization shall</a:t>
            </a:r>
            <a:r>
              <a:rPr lang="en-US" altLang="en-US" dirty="0" smtClean="0"/>
              <a:t>:</a:t>
            </a:r>
          </a:p>
          <a:p>
            <a:r>
              <a:rPr lang="en-US" altLang="en-US" dirty="0" smtClean="0"/>
              <a:t>determine </a:t>
            </a:r>
            <a:r>
              <a:rPr lang="en-US" altLang="en-US" dirty="0"/>
              <a:t>the necessary competence of persons performing activities under its control that influence information security performance</a:t>
            </a:r>
            <a:r>
              <a:rPr lang="en-US" altLang="en-US" dirty="0" smtClean="0"/>
              <a:t>;</a:t>
            </a:r>
          </a:p>
          <a:p>
            <a:r>
              <a:rPr lang="en-US" altLang="en-US" dirty="0" smtClean="0"/>
              <a:t>ensure </a:t>
            </a:r>
            <a:r>
              <a:rPr lang="en-US" altLang="en-US" dirty="0"/>
              <a:t>that these persons are competent as a result of appropriate education, training and experience</a:t>
            </a:r>
            <a:r>
              <a:rPr lang="en-US" altLang="en-US" dirty="0" smtClean="0"/>
              <a:t>;</a:t>
            </a:r>
          </a:p>
          <a:p>
            <a:r>
              <a:rPr lang="en-US" altLang="en-US" dirty="0" smtClean="0"/>
              <a:t>where </a:t>
            </a:r>
            <a:r>
              <a:rPr lang="en-US" altLang="en-US" dirty="0"/>
              <a:t>appropriate, take steps to acquire the necessary competence, as well as evaluate the effectiveness of the actions taken; </a:t>
            </a:r>
            <a:r>
              <a:rPr lang="en-US" altLang="en-US" dirty="0" smtClean="0"/>
              <a:t>and</a:t>
            </a:r>
          </a:p>
          <a:p>
            <a:r>
              <a:rPr lang="en-US" altLang="en-US" dirty="0" smtClean="0"/>
              <a:t>maintain </a:t>
            </a:r>
            <a:r>
              <a:rPr lang="en-US" altLang="en-US" dirty="0"/>
              <a:t>documented information that proves competence</a:t>
            </a:r>
            <a:endParaRPr lang="it-IT" altLang="en-US" dirty="0"/>
          </a:p>
          <a:p>
            <a:pPr marL="0" indent="0">
              <a:buNone/>
            </a:pPr>
            <a:r>
              <a:rPr lang="en-US" altLang="en-US" sz="3200" b="1" dirty="0"/>
              <a:t>7.3 </a:t>
            </a:r>
            <a:r>
              <a:rPr lang="en-US" altLang="en-US" sz="3200" b="1" dirty="0" smtClean="0"/>
              <a:t>Awareness</a:t>
            </a:r>
          </a:p>
          <a:p>
            <a:pPr marL="0" indent="0">
              <a:buNone/>
            </a:pPr>
            <a:r>
              <a:rPr lang="en-US" altLang="en-US" dirty="0" smtClean="0"/>
              <a:t>	Individuals </a:t>
            </a:r>
            <a:r>
              <a:rPr lang="en-US" altLang="en-US" dirty="0"/>
              <a:t>performing work under the control of the organization should be aware of</a:t>
            </a:r>
            <a:r>
              <a:rPr lang="en-US" altLang="en-US" dirty="0" smtClean="0"/>
              <a:t>:</a:t>
            </a:r>
          </a:p>
          <a:p>
            <a:r>
              <a:rPr lang="en-US" altLang="en-US" dirty="0" smtClean="0"/>
              <a:t>the </a:t>
            </a:r>
            <a:r>
              <a:rPr lang="en-US" altLang="en-US" dirty="0"/>
              <a:t>information security policy</a:t>
            </a:r>
            <a:r>
              <a:rPr lang="en-US" altLang="en-US" dirty="0" smtClean="0"/>
              <a:t>;</a:t>
            </a:r>
          </a:p>
          <a:p>
            <a:r>
              <a:rPr lang="en-US" altLang="en-US" dirty="0" smtClean="0"/>
              <a:t>their </a:t>
            </a:r>
            <a:r>
              <a:rPr lang="en-US" altLang="en-US" dirty="0"/>
              <a:t>contribution to the effectiveness of the information security management system, including the benefits of improved information security performance; </a:t>
            </a:r>
            <a:r>
              <a:rPr lang="en-US" altLang="en-US" dirty="0" smtClean="0"/>
              <a:t>and</a:t>
            </a:r>
          </a:p>
          <a:p>
            <a:r>
              <a:rPr lang="en-US" altLang="en-US" dirty="0" smtClean="0"/>
              <a:t>the </a:t>
            </a:r>
            <a:r>
              <a:rPr lang="en-US" altLang="en-US" dirty="0"/>
              <a:t>implications of not complying with the requirements of the information security management system.</a:t>
            </a:r>
            <a:endParaRPr lang="en-US" altLang="en-US" dirty="0"/>
          </a:p>
          <a:p>
            <a:endParaRPr lang="en-US" dirty="0"/>
          </a:p>
        </p:txBody>
      </p:sp>
    </p:spTree>
    <p:extLst>
      <p:ext uri="{BB962C8B-B14F-4D97-AF65-F5344CB8AC3E}">
        <p14:creationId xmlns:p14="http://schemas.microsoft.com/office/powerpoint/2010/main" val="4034114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83326"/>
            <a:ext cx="10515600" cy="5693637"/>
          </a:xfrm>
        </p:spPr>
        <p:txBody>
          <a:bodyPr>
            <a:normAutofit fontScale="92500" lnSpcReduction="10000"/>
          </a:bodyPr>
          <a:lstStyle/>
          <a:p>
            <a:pPr marL="0" indent="0">
              <a:buNone/>
            </a:pPr>
            <a:r>
              <a:rPr lang="en-US" altLang="en-US" sz="3200" b="1" dirty="0"/>
              <a:t>7.4 </a:t>
            </a:r>
            <a:r>
              <a:rPr lang="en-US" altLang="en-US" sz="3200" b="1" dirty="0" smtClean="0"/>
              <a:t>Communicate</a:t>
            </a:r>
          </a:p>
          <a:p>
            <a:pPr marL="0" indent="0">
              <a:buNone/>
            </a:pPr>
            <a:r>
              <a:rPr lang="en-US" altLang="en-US" sz="2600" dirty="0" smtClean="0"/>
              <a:t>	The </a:t>
            </a:r>
            <a:r>
              <a:rPr lang="en-US" altLang="en-US" sz="2600" dirty="0"/>
              <a:t>organization must determine the internal and external communications requirements relevant to the information security management </a:t>
            </a:r>
            <a:r>
              <a:rPr lang="en-US" altLang="en-US" sz="2600" dirty="0" smtClean="0"/>
              <a:t>system</a:t>
            </a:r>
          </a:p>
          <a:p>
            <a:pPr marL="0" indent="0">
              <a:buNone/>
            </a:pPr>
            <a:endParaRPr lang="en-US" dirty="0"/>
          </a:p>
          <a:p>
            <a:pPr marL="0" indent="0">
              <a:buNone/>
            </a:pPr>
            <a:r>
              <a:rPr lang="en-US" altLang="en-US" sz="3200" b="1" dirty="0"/>
              <a:t>7.5 </a:t>
            </a:r>
            <a:r>
              <a:rPr lang="en-US" altLang="en-US" sz="3200" b="1" dirty="0"/>
              <a:t>Documented </a:t>
            </a:r>
            <a:r>
              <a:rPr lang="en-US" altLang="en-US" sz="3200" b="1" dirty="0" smtClean="0"/>
              <a:t>information</a:t>
            </a:r>
          </a:p>
          <a:p>
            <a:pPr marL="0" indent="0">
              <a:buNone/>
            </a:pPr>
            <a:r>
              <a:rPr lang="en-US" altLang="en-US" dirty="0" smtClean="0"/>
              <a:t>	The </a:t>
            </a:r>
            <a:r>
              <a:rPr lang="en-US" altLang="en-US" dirty="0"/>
              <a:t>organization's information security management system shall </a:t>
            </a:r>
            <a:r>
              <a:rPr lang="en-US" altLang="en-US" dirty="0" smtClean="0"/>
              <a:t>include</a:t>
            </a:r>
            <a:r>
              <a:rPr lang="it-IT" altLang="en-US" dirty="0" smtClean="0"/>
              <a:t>:</a:t>
            </a:r>
            <a:endParaRPr lang="en-US" altLang="en-US" dirty="0"/>
          </a:p>
          <a:p>
            <a:pPr marL="971550" lvl="1" indent="-514350">
              <a:buFont typeface="+mj-lt"/>
              <a:buAutoNum type="alphaLcParenR"/>
            </a:pPr>
            <a:r>
              <a:rPr lang="en-US" altLang="en-US" dirty="0"/>
              <a:t>the documented information required by this International </a:t>
            </a:r>
            <a:r>
              <a:rPr lang="en-US" altLang="en-US" dirty="0" smtClean="0"/>
              <a:t>Standard; </a:t>
            </a:r>
            <a:endParaRPr lang="en-US" altLang="en-US" dirty="0"/>
          </a:p>
          <a:p>
            <a:pPr marL="971550" lvl="1" indent="-514350">
              <a:buFont typeface="+mj-lt"/>
              <a:buAutoNum type="alphaLcParenR"/>
            </a:pPr>
            <a:r>
              <a:rPr lang="en-US" altLang="en-US" dirty="0"/>
              <a:t>the documented information determined by the organization to be necessary for the effectiveness of the information security management </a:t>
            </a:r>
            <a:r>
              <a:rPr lang="en-US" altLang="en-US" dirty="0" smtClean="0"/>
              <a:t>system</a:t>
            </a:r>
            <a:r>
              <a:rPr lang="it-IT" altLang="en-US" dirty="0" smtClean="0"/>
              <a:t>.</a:t>
            </a:r>
            <a:endParaRPr lang="it-IT" altLang="en-US" dirty="0"/>
          </a:p>
          <a:p>
            <a:pPr marL="0" indent="0">
              <a:buNone/>
            </a:pPr>
            <a:r>
              <a:rPr lang="en-US" altLang="en-US" sz="2600" dirty="0" smtClean="0"/>
              <a:t>	The </a:t>
            </a:r>
            <a:r>
              <a:rPr lang="en-US" altLang="en-US" sz="2600" dirty="0"/>
              <a:t>documented information required by the information security management system and by this International Standard shall be kept under </a:t>
            </a:r>
            <a:r>
              <a:rPr lang="en-US" altLang="en-US" sz="2600" dirty="0" smtClean="0"/>
              <a:t>control</a:t>
            </a:r>
          </a:p>
          <a:p>
            <a:pPr marL="0" indent="0">
              <a:buNone/>
            </a:pPr>
            <a:r>
              <a:rPr lang="en-US" altLang="en-US" sz="2600" dirty="0" smtClean="0"/>
              <a:t>	Documented </a:t>
            </a:r>
            <a:r>
              <a:rPr lang="en-US" altLang="en-US" sz="2600" dirty="0"/>
              <a:t>externally-sourced information established by the organization as necessary for the planning and operation of the information security management system shall be identified and kept under control, as appropriate</a:t>
            </a:r>
            <a:endParaRPr lang="it-IT" altLang="en-US" sz="2600" dirty="0"/>
          </a:p>
          <a:p>
            <a:endParaRPr lang="en-US" dirty="0"/>
          </a:p>
        </p:txBody>
      </p:sp>
    </p:spTree>
    <p:extLst>
      <p:ext uri="{BB962C8B-B14F-4D97-AF65-F5344CB8AC3E}">
        <p14:creationId xmlns:p14="http://schemas.microsoft.com/office/powerpoint/2010/main" val="3574754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7988" y="352697"/>
            <a:ext cx="10840453" cy="6008914"/>
          </a:xfrm>
        </p:spPr>
        <p:txBody>
          <a:bodyPr>
            <a:normAutofit fontScale="77500" lnSpcReduction="20000"/>
          </a:bodyPr>
          <a:lstStyle/>
          <a:p>
            <a:pPr marL="0" indent="0">
              <a:buNone/>
            </a:pPr>
            <a:r>
              <a:rPr lang="it-IT" altLang="en-US" sz="3600" b="1" dirty="0"/>
              <a:t>8 </a:t>
            </a:r>
            <a:r>
              <a:rPr lang="it-IT" altLang="en-US" sz="3600" b="1" dirty="0"/>
              <a:t>Operate</a:t>
            </a:r>
            <a:endParaRPr lang="it-IT" altLang="en-US" sz="3600" b="1" dirty="0"/>
          </a:p>
          <a:p>
            <a:pPr marL="0" indent="0">
              <a:buNone/>
            </a:pPr>
            <a:r>
              <a:rPr lang="it-IT" altLang="en-US" sz="3200" b="1" dirty="0"/>
              <a:t>8.1 </a:t>
            </a:r>
            <a:r>
              <a:rPr lang="it-IT" altLang="en-US" sz="3200" b="1" dirty="0"/>
              <a:t>Operational planning and </a:t>
            </a:r>
            <a:r>
              <a:rPr lang="it-IT" altLang="en-US" sz="3200" b="1" dirty="0" smtClean="0"/>
              <a:t>control</a:t>
            </a:r>
          </a:p>
          <a:p>
            <a:pPr marL="0" indent="0">
              <a:buNone/>
            </a:pPr>
            <a:r>
              <a:rPr lang="en-US" altLang="en-US" dirty="0" smtClean="0"/>
              <a:t>	The </a:t>
            </a:r>
            <a:r>
              <a:rPr lang="en-US" altLang="en-US" dirty="0"/>
              <a:t>organization shall plan, implement and control the processes necessary to comply with the information security requirements and to implement the activities set out in 6.1. The organization shall also implement the plans to achieve the information security objectives set out in 6.2</a:t>
            </a:r>
            <a:r>
              <a:rPr lang="en-US" altLang="en-US" dirty="0" smtClean="0"/>
              <a:t>.</a:t>
            </a:r>
          </a:p>
          <a:p>
            <a:pPr marL="0" indent="0">
              <a:buNone/>
            </a:pPr>
            <a:r>
              <a:rPr lang="en-US" altLang="en-US" dirty="0" smtClean="0"/>
              <a:t>	The </a:t>
            </a:r>
            <a:r>
              <a:rPr lang="en-US" altLang="en-US" dirty="0"/>
              <a:t>organization must keep documented information in the necessary volume to be convinced that the processes have been carried out as planned</a:t>
            </a:r>
            <a:r>
              <a:rPr lang="en-US" altLang="en-US" dirty="0" smtClean="0"/>
              <a:t>.</a:t>
            </a:r>
          </a:p>
          <a:p>
            <a:pPr marL="0" indent="0">
              <a:buNone/>
            </a:pPr>
            <a:r>
              <a:rPr lang="it-IT" altLang="en-US" sz="3200" b="1" dirty="0"/>
              <a:t>8.2 Information security risk assessment</a:t>
            </a:r>
            <a:endParaRPr lang="it-IT" altLang="en-US" sz="3200" dirty="0"/>
          </a:p>
          <a:p>
            <a:pPr marL="0" indent="0">
              <a:buNone/>
            </a:pPr>
            <a:r>
              <a:rPr lang="en-US" altLang="en-US" dirty="0" smtClean="0"/>
              <a:t>	The </a:t>
            </a:r>
            <a:r>
              <a:rPr lang="en-US" altLang="en-US" dirty="0"/>
              <a:t>organization shall perform information security risk assessments at planned intervals, or when significant changes occur, taking into account the criteria set out in 6.1.2 a</a:t>
            </a:r>
            <a:r>
              <a:rPr lang="en-US" altLang="en-US" dirty="0" smtClean="0"/>
              <a:t>).</a:t>
            </a:r>
          </a:p>
          <a:p>
            <a:pPr marL="0" indent="0">
              <a:buNone/>
            </a:pPr>
            <a:r>
              <a:rPr lang="en-US" altLang="en-US" dirty="0" smtClean="0"/>
              <a:t>	The </a:t>
            </a:r>
            <a:r>
              <a:rPr lang="en-US" altLang="en-US" dirty="0"/>
              <a:t>organization must keep documented information with the results of the information security risk assessment.</a:t>
            </a:r>
            <a:endParaRPr lang="it-IT" altLang="en-US" b="1" dirty="0"/>
          </a:p>
          <a:p>
            <a:pPr marL="0" indent="0">
              <a:buNone/>
            </a:pPr>
            <a:r>
              <a:rPr lang="it-IT" altLang="en-US" sz="3200" b="1" dirty="0"/>
              <a:t>8.3 </a:t>
            </a:r>
            <a:r>
              <a:rPr lang="it-IT" altLang="en-US" sz="3200" b="1" dirty="0"/>
              <a:t>Addressing information security </a:t>
            </a:r>
            <a:r>
              <a:rPr lang="it-IT" altLang="en-US" sz="3200" b="1" dirty="0" smtClean="0"/>
              <a:t>risk</a:t>
            </a:r>
          </a:p>
          <a:p>
            <a:pPr marL="0" indent="0">
              <a:buNone/>
            </a:pPr>
            <a:r>
              <a:rPr lang="en-US" altLang="en-US" dirty="0" smtClean="0"/>
              <a:t>	The </a:t>
            </a:r>
            <a:r>
              <a:rPr lang="en-US" altLang="en-US" dirty="0"/>
              <a:t>organization shall implement the information security risk treatment plan</a:t>
            </a:r>
            <a:r>
              <a:rPr lang="en-US" altLang="en-US" dirty="0" smtClean="0"/>
              <a:t>.</a:t>
            </a:r>
          </a:p>
          <a:p>
            <a:pPr marL="0" indent="0">
              <a:buNone/>
            </a:pPr>
            <a:r>
              <a:rPr lang="en-US" altLang="en-US" dirty="0" smtClean="0"/>
              <a:t>	The </a:t>
            </a:r>
            <a:r>
              <a:rPr lang="en-US" altLang="en-US" dirty="0"/>
              <a:t>organization shall keep documented information on the results of information security risk treatment.</a:t>
            </a:r>
            <a:endParaRPr lang="en-US" dirty="0"/>
          </a:p>
        </p:txBody>
      </p:sp>
    </p:spTree>
    <p:extLst>
      <p:ext uri="{BB962C8B-B14F-4D97-AF65-F5344CB8AC3E}">
        <p14:creationId xmlns:p14="http://schemas.microsoft.com/office/powerpoint/2010/main" val="3502206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39634"/>
            <a:ext cx="10515600" cy="5837329"/>
          </a:xfrm>
        </p:spPr>
        <p:txBody>
          <a:bodyPr>
            <a:normAutofit fontScale="85000" lnSpcReduction="20000"/>
          </a:bodyPr>
          <a:lstStyle/>
          <a:p>
            <a:pPr marL="0" indent="0">
              <a:buNone/>
            </a:pPr>
            <a:r>
              <a:rPr lang="it-IT" altLang="en-US" sz="3600" b="1" dirty="0"/>
              <a:t>9 </a:t>
            </a:r>
            <a:r>
              <a:rPr lang="it-IT" altLang="en-US" sz="3600" b="1" dirty="0"/>
              <a:t>Performance evaluation</a:t>
            </a:r>
            <a:endParaRPr lang="it-IT" altLang="en-US" sz="3600" b="1" dirty="0"/>
          </a:p>
          <a:p>
            <a:pPr marL="0" indent="0">
              <a:buNone/>
            </a:pPr>
            <a:r>
              <a:rPr lang="it-IT" altLang="en-US" sz="3200" b="1" dirty="0"/>
              <a:t>9.1 </a:t>
            </a:r>
            <a:r>
              <a:rPr lang="en-US" altLang="en-US" sz="3200" b="1" dirty="0"/>
              <a:t>Monitoring, measurement, analysis and </a:t>
            </a:r>
            <a:r>
              <a:rPr lang="en-US" altLang="en-US" sz="3200" b="1" dirty="0" smtClean="0"/>
              <a:t>evaluation</a:t>
            </a:r>
          </a:p>
          <a:p>
            <a:pPr marL="0" indent="0">
              <a:buNone/>
            </a:pPr>
            <a:r>
              <a:rPr lang="en-US" altLang="en-US" dirty="0" smtClean="0"/>
              <a:t>	The </a:t>
            </a:r>
            <a:r>
              <a:rPr lang="en-US" altLang="en-US" dirty="0"/>
              <a:t>organization shall evaluate the information security performance and the effectiveness of the information security management system</a:t>
            </a:r>
            <a:r>
              <a:rPr lang="en-US" altLang="en-US" dirty="0" smtClean="0"/>
              <a:t>.</a:t>
            </a:r>
          </a:p>
          <a:p>
            <a:pPr marL="0" indent="0">
              <a:buNone/>
            </a:pPr>
            <a:r>
              <a:rPr lang="en-US" altLang="en-US" dirty="0"/>
              <a:t>The organization shall </a:t>
            </a:r>
            <a:r>
              <a:rPr lang="en-US" altLang="en-US" dirty="0" smtClean="0"/>
              <a:t>determine</a:t>
            </a:r>
            <a:r>
              <a:rPr lang="en-US" altLang="en-US" dirty="0" smtClean="0"/>
              <a:t>:</a:t>
            </a:r>
            <a:endParaRPr lang="it-IT" altLang="en-US" dirty="0"/>
          </a:p>
          <a:p>
            <a:pPr lvl="1">
              <a:buFont typeface="Wingdings" panose="05000000000000000000" pitchFamily="2" charset="2"/>
              <a:buChar char="ü"/>
            </a:pPr>
            <a:r>
              <a:rPr lang="en-US" altLang="en-US" dirty="0"/>
              <a:t>what is required to be monitored and measured, including information security processes and security </a:t>
            </a:r>
            <a:r>
              <a:rPr lang="en-US" altLang="en-US" dirty="0" smtClean="0"/>
              <a:t>measures</a:t>
            </a:r>
            <a:r>
              <a:rPr lang="it-IT" altLang="en-US" dirty="0" smtClean="0"/>
              <a:t>;</a:t>
            </a:r>
            <a:endParaRPr lang="en-US" altLang="en-US" dirty="0"/>
          </a:p>
          <a:p>
            <a:pPr lvl="1">
              <a:buFont typeface="Wingdings" panose="05000000000000000000" pitchFamily="2" charset="2"/>
              <a:buChar char="ü"/>
            </a:pPr>
            <a:r>
              <a:rPr lang="en-US" altLang="en-US" dirty="0"/>
              <a:t>the methods for measurement, monitoring, analysis, and evaluation, as appropriate, to ensure valid results</a:t>
            </a:r>
            <a:r>
              <a:rPr lang="en-US" altLang="en-US" dirty="0" smtClean="0"/>
              <a:t>;</a:t>
            </a:r>
          </a:p>
          <a:p>
            <a:pPr lvl="1">
              <a:buFont typeface="Wingdings" panose="05000000000000000000" pitchFamily="2" charset="2"/>
              <a:buChar char="ü"/>
            </a:pPr>
            <a:r>
              <a:rPr lang="en-US" altLang="en-US" dirty="0"/>
              <a:t>when monitoring and measurement should be performed</a:t>
            </a:r>
            <a:r>
              <a:rPr lang="en-US" altLang="en-US" dirty="0" smtClean="0"/>
              <a:t>;</a:t>
            </a:r>
          </a:p>
          <a:p>
            <a:pPr lvl="1">
              <a:buFont typeface="Wingdings" panose="05000000000000000000" pitchFamily="2" charset="2"/>
              <a:buChar char="ü"/>
            </a:pPr>
            <a:r>
              <a:rPr lang="en-US" altLang="en-US" dirty="0"/>
              <a:t>who will monitor and measure</a:t>
            </a:r>
            <a:r>
              <a:rPr lang="en-US" altLang="en-US" dirty="0" smtClean="0"/>
              <a:t>;</a:t>
            </a:r>
          </a:p>
          <a:p>
            <a:pPr lvl="1">
              <a:buFont typeface="Wingdings" panose="05000000000000000000" pitchFamily="2" charset="2"/>
              <a:buChar char="ü"/>
            </a:pPr>
            <a:r>
              <a:rPr lang="en-US" altLang="en-US" dirty="0"/>
              <a:t>when the results of monitoring and measurement will be analyzed and evaluated; </a:t>
            </a:r>
            <a:r>
              <a:rPr lang="en-US" altLang="en-US" dirty="0" smtClean="0"/>
              <a:t>and</a:t>
            </a:r>
          </a:p>
          <a:p>
            <a:pPr lvl="1">
              <a:buFont typeface="Wingdings" panose="05000000000000000000" pitchFamily="2" charset="2"/>
              <a:buChar char="ü"/>
            </a:pPr>
            <a:r>
              <a:rPr lang="en-US" altLang="en-US" dirty="0"/>
              <a:t>who will analyze and evaluate these </a:t>
            </a:r>
            <a:r>
              <a:rPr lang="en-US" altLang="en-US" dirty="0" smtClean="0"/>
              <a:t>results.    </a:t>
            </a:r>
          </a:p>
          <a:p>
            <a:pPr marL="60325" lvl="1" indent="396875" algn="just">
              <a:buNone/>
            </a:pPr>
            <a:r>
              <a:rPr lang="en-US" altLang="en-US" sz="2800" dirty="0" smtClean="0"/>
              <a:t>	The </a:t>
            </a:r>
            <a:r>
              <a:rPr lang="en-US" altLang="en-US" sz="2800" dirty="0"/>
              <a:t>organization shall maintain adequate documented information to prove the results of monitoring and measurement.</a:t>
            </a:r>
            <a:endParaRPr lang="it-IT" altLang="en-US" dirty="0"/>
          </a:p>
          <a:p>
            <a:pPr marL="0" indent="0">
              <a:buNone/>
            </a:pPr>
            <a:r>
              <a:rPr lang="it-IT" altLang="en-US" sz="3200" b="1" dirty="0"/>
              <a:t>9.2 </a:t>
            </a:r>
            <a:r>
              <a:rPr lang="it-IT" altLang="en-US" sz="3200" b="1" dirty="0" smtClean="0"/>
              <a:t>Internal audit</a:t>
            </a:r>
            <a:endParaRPr lang="it-IT" altLang="en-US" b="1" dirty="0"/>
          </a:p>
          <a:p>
            <a:pPr marL="0" indent="0">
              <a:buNone/>
            </a:pPr>
            <a:r>
              <a:rPr lang="en-US" altLang="en-US" dirty="0" smtClean="0"/>
              <a:t>	The </a:t>
            </a:r>
            <a:r>
              <a:rPr lang="en-US" altLang="en-US" dirty="0"/>
              <a:t>organization should conduct internal audits at planned intervals to provide information on whether the information security management system.</a:t>
            </a:r>
            <a:endParaRPr lang="en-US" altLang="en-US" dirty="0"/>
          </a:p>
        </p:txBody>
      </p:sp>
    </p:spTree>
    <p:extLst>
      <p:ext uri="{BB962C8B-B14F-4D97-AF65-F5344CB8AC3E}">
        <p14:creationId xmlns:p14="http://schemas.microsoft.com/office/powerpoint/2010/main" val="2181625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0446"/>
            <a:ext cx="10515600" cy="5876517"/>
          </a:xfrm>
        </p:spPr>
        <p:txBody>
          <a:bodyPr>
            <a:normAutofit fontScale="77500" lnSpcReduction="20000"/>
          </a:bodyPr>
          <a:lstStyle/>
          <a:p>
            <a:pPr marL="0" indent="0">
              <a:buNone/>
            </a:pPr>
            <a:r>
              <a:rPr lang="en-US" altLang="en-US" sz="3200" b="1" dirty="0"/>
              <a:t>9.3 </a:t>
            </a:r>
            <a:r>
              <a:rPr lang="en-US" altLang="en-US" sz="3200" b="1" dirty="0"/>
              <a:t>Management </a:t>
            </a:r>
            <a:r>
              <a:rPr lang="en-US" altLang="en-US" sz="3200" b="1" dirty="0" smtClean="0"/>
              <a:t>analysis</a:t>
            </a:r>
          </a:p>
          <a:p>
            <a:pPr marL="0" indent="0">
              <a:buNone/>
            </a:pPr>
            <a:r>
              <a:rPr lang="en-US" altLang="en-US" dirty="0"/>
              <a:t>Management at the highest level should review the organization's own information security management system at planned intervals to ensure that it remains appropriate, adequate and effective.</a:t>
            </a:r>
            <a:endParaRPr lang="en-US" altLang="en-US" dirty="0"/>
          </a:p>
          <a:p>
            <a:r>
              <a:rPr lang="en-US" altLang="en-US" dirty="0"/>
              <a:t>The management </a:t>
            </a:r>
            <a:r>
              <a:rPr lang="en-US" altLang="en-US" dirty="0" smtClean="0"/>
              <a:t>analysis </a:t>
            </a:r>
            <a:r>
              <a:rPr lang="en-US" altLang="en-US" dirty="0"/>
              <a:t>should consider the </a:t>
            </a:r>
            <a:r>
              <a:rPr lang="en-US" altLang="en-US" dirty="0" smtClean="0"/>
              <a:t>following:</a:t>
            </a:r>
            <a:endParaRPr lang="en-US" altLang="en-US" dirty="0"/>
          </a:p>
          <a:p>
            <a:pPr lvl="1">
              <a:buFont typeface="Wingdings" panose="05000000000000000000" pitchFamily="2" charset="2"/>
              <a:buChar char="§"/>
            </a:pPr>
            <a:r>
              <a:rPr lang="en-US" altLang="en-US" dirty="0"/>
              <a:t>the status of decisions from the previous management review</a:t>
            </a:r>
            <a:r>
              <a:rPr lang="en-US" altLang="en-US" dirty="0" smtClean="0"/>
              <a:t>;</a:t>
            </a:r>
          </a:p>
          <a:p>
            <a:pPr lvl="1">
              <a:buFont typeface="Wingdings" panose="05000000000000000000" pitchFamily="2" charset="2"/>
              <a:buChar char="§"/>
            </a:pPr>
            <a:r>
              <a:rPr lang="en-US" altLang="en-US" dirty="0"/>
              <a:t>changes in external and internal aspects that are relevant to the information security management system</a:t>
            </a:r>
            <a:r>
              <a:rPr lang="en-US" altLang="en-US" dirty="0" smtClean="0"/>
              <a:t>;</a:t>
            </a:r>
          </a:p>
          <a:p>
            <a:pPr lvl="1">
              <a:buFont typeface="Wingdings" panose="05000000000000000000" pitchFamily="2" charset="2"/>
              <a:buChar char="§"/>
            </a:pPr>
            <a:r>
              <a:rPr lang="en-US" altLang="en-US" dirty="0"/>
              <a:t>feedback as a result of information security performance, including trends in</a:t>
            </a:r>
            <a:r>
              <a:rPr lang="en-US" altLang="en-US" dirty="0" smtClean="0"/>
              <a:t>:</a:t>
            </a:r>
          </a:p>
          <a:p>
            <a:pPr lvl="1">
              <a:buFont typeface="Wingdings" panose="05000000000000000000" pitchFamily="2" charset="2"/>
              <a:buChar char="ü"/>
            </a:pPr>
            <a:r>
              <a:rPr lang="en-US" altLang="en-US" dirty="0"/>
              <a:t>nonconformities and corrective actions</a:t>
            </a:r>
            <a:r>
              <a:rPr lang="en-US" altLang="en-US" dirty="0" smtClean="0"/>
              <a:t>;</a:t>
            </a:r>
          </a:p>
          <a:p>
            <a:pPr lvl="1">
              <a:buFont typeface="Wingdings" panose="05000000000000000000" pitchFamily="2" charset="2"/>
              <a:buChar char="ü"/>
            </a:pPr>
            <a:r>
              <a:rPr lang="en-US" altLang="en-US" dirty="0"/>
              <a:t>monitoring and measurement results</a:t>
            </a:r>
            <a:r>
              <a:rPr lang="en-US" altLang="en-US" dirty="0" smtClean="0"/>
              <a:t>;</a:t>
            </a:r>
          </a:p>
          <a:p>
            <a:pPr lvl="1">
              <a:buFont typeface="Wingdings" panose="05000000000000000000" pitchFamily="2" charset="2"/>
              <a:buChar char="ü"/>
            </a:pPr>
            <a:r>
              <a:rPr lang="en-US" altLang="en-US" dirty="0"/>
              <a:t>audit results; </a:t>
            </a:r>
            <a:r>
              <a:rPr lang="en-US" altLang="en-US" dirty="0" smtClean="0"/>
              <a:t>and</a:t>
            </a:r>
          </a:p>
          <a:p>
            <a:pPr lvl="1">
              <a:buFont typeface="Wingdings" panose="05000000000000000000" pitchFamily="2" charset="2"/>
              <a:buChar char="ü"/>
            </a:pPr>
            <a:r>
              <a:rPr lang="en-US" altLang="en-US" dirty="0"/>
              <a:t>the achievement of information security </a:t>
            </a:r>
            <a:r>
              <a:rPr lang="en-US" altLang="en-US" dirty="0" err="1"/>
              <a:t>objectivesstakeholder</a:t>
            </a:r>
            <a:r>
              <a:rPr lang="en-US" altLang="en-US" dirty="0"/>
              <a:t> feedback</a:t>
            </a:r>
            <a:r>
              <a:rPr lang="en-US" altLang="en-US" dirty="0" smtClean="0"/>
              <a:t>;</a:t>
            </a:r>
          </a:p>
          <a:p>
            <a:pPr lvl="1">
              <a:buFont typeface="Wingdings" panose="05000000000000000000" pitchFamily="2" charset="2"/>
              <a:buChar char="ü"/>
            </a:pPr>
            <a:r>
              <a:rPr lang="en-US" altLang="en-US" dirty="0"/>
              <a:t>the results of risk assessment and the status of the risk treatment plan; </a:t>
            </a:r>
            <a:r>
              <a:rPr lang="en-US" altLang="en-US" dirty="0" smtClean="0"/>
              <a:t>and</a:t>
            </a:r>
          </a:p>
          <a:p>
            <a:pPr lvl="1">
              <a:buFont typeface="Wingdings" panose="05000000000000000000" pitchFamily="2" charset="2"/>
              <a:buChar char="ü"/>
            </a:pPr>
            <a:r>
              <a:rPr lang="it-IT" altLang="en-US" dirty="0"/>
              <a:t>opportunities for continuous improvement</a:t>
            </a:r>
            <a:r>
              <a:rPr lang="it-IT" altLang="en-US" dirty="0" smtClean="0"/>
              <a:t>.</a:t>
            </a:r>
          </a:p>
          <a:p>
            <a:pPr marL="0" indent="0">
              <a:buNone/>
            </a:pPr>
            <a:r>
              <a:rPr lang="en-US" altLang="en-US" dirty="0" smtClean="0"/>
              <a:t>	The </a:t>
            </a:r>
            <a:r>
              <a:rPr lang="en-US" altLang="en-US" dirty="0"/>
              <a:t>output of the management review should include decisions regarding opportunities for continual improvement, as well as any necessary changes to the information security management system</a:t>
            </a:r>
            <a:r>
              <a:rPr lang="en-US" altLang="en-US" dirty="0" smtClean="0"/>
              <a:t>.</a:t>
            </a:r>
          </a:p>
          <a:p>
            <a:pPr marL="0" indent="0">
              <a:buNone/>
            </a:pPr>
            <a:r>
              <a:rPr lang="en-US" dirty="0" smtClean="0"/>
              <a:t>	The </a:t>
            </a:r>
            <a:r>
              <a:rPr lang="en-US" dirty="0"/>
              <a:t>organization must retain documented information as evidence of the results of management analyses</a:t>
            </a:r>
            <a:endParaRPr lang="en-US" dirty="0"/>
          </a:p>
        </p:txBody>
      </p:sp>
    </p:spTree>
    <p:extLst>
      <p:ext uri="{BB962C8B-B14F-4D97-AF65-F5344CB8AC3E}">
        <p14:creationId xmlns:p14="http://schemas.microsoft.com/office/powerpoint/2010/main" val="29415204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26571"/>
            <a:ext cx="10515600" cy="5850392"/>
          </a:xfrm>
        </p:spPr>
        <p:txBody>
          <a:bodyPr>
            <a:normAutofit fontScale="92500"/>
          </a:bodyPr>
          <a:lstStyle/>
          <a:p>
            <a:pPr marL="0" indent="0">
              <a:buNone/>
            </a:pPr>
            <a:r>
              <a:rPr lang="it-IT" altLang="en-US" sz="3600" b="1" dirty="0"/>
              <a:t>10 </a:t>
            </a:r>
            <a:r>
              <a:rPr lang="en-US" dirty="0" smtClean="0"/>
              <a:t>Improvement</a:t>
            </a:r>
          </a:p>
          <a:p>
            <a:pPr marL="0" indent="0">
              <a:buNone/>
            </a:pPr>
            <a:r>
              <a:rPr lang="it-IT" altLang="en-US" sz="3200" b="1" dirty="0" smtClean="0"/>
              <a:t>10.1 </a:t>
            </a:r>
            <a:r>
              <a:rPr lang="en-US" dirty="0"/>
              <a:t>Non-conformity and corrective action </a:t>
            </a:r>
            <a:endParaRPr lang="en-US" dirty="0" smtClean="0"/>
          </a:p>
          <a:p>
            <a:pPr marL="0" indent="0">
              <a:buNone/>
            </a:pPr>
            <a:r>
              <a:rPr lang="en-US" dirty="0"/>
              <a:t>When a nonconformity occurs, the organization </a:t>
            </a:r>
            <a:r>
              <a:rPr lang="en-US" dirty="0" smtClean="0"/>
              <a:t>shall</a:t>
            </a:r>
            <a:r>
              <a:rPr lang="it-IT" altLang="en-US" dirty="0" smtClean="0"/>
              <a:t>:</a:t>
            </a:r>
            <a:endParaRPr lang="it-IT" altLang="en-US" dirty="0"/>
          </a:p>
          <a:p>
            <a:pPr lvl="1"/>
            <a:r>
              <a:rPr lang="en-US" dirty="0"/>
              <a:t>react to the </a:t>
            </a:r>
            <a:r>
              <a:rPr lang="en-US" dirty="0" smtClean="0"/>
              <a:t>nonconformity</a:t>
            </a:r>
          </a:p>
          <a:p>
            <a:pPr lvl="1"/>
            <a:r>
              <a:rPr lang="en-US" dirty="0"/>
              <a:t>evaluate the need for action to eliminate the causes of the nonconformity so that it does not recur or occur </a:t>
            </a:r>
            <a:r>
              <a:rPr lang="en-US" dirty="0" smtClean="0"/>
              <a:t>elsewhere.</a:t>
            </a:r>
          </a:p>
          <a:p>
            <a:pPr marL="0" lvl="1" indent="0">
              <a:buNone/>
            </a:pPr>
            <a:r>
              <a:rPr lang="en-US" dirty="0"/>
              <a:t>	</a:t>
            </a:r>
            <a:r>
              <a:rPr lang="en-US" sz="2600" dirty="0" smtClean="0"/>
              <a:t>Corrective </a:t>
            </a:r>
            <a:r>
              <a:rPr lang="en-US" sz="2600" dirty="0"/>
              <a:t>actions shall be appropriate to the effects of the nonconformity</a:t>
            </a:r>
            <a:r>
              <a:rPr lang="en-US" sz="2600" dirty="0"/>
              <a:t>.</a:t>
            </a:r>
          </a:p>
          <a:p>
            <a:pPr marL="457200" lvl="1" indent="0">
              <a:buNone/>
            </a:pPr>
            <a:r>
              <a:rPr lang="en-US" sz="2600" dirty="0" smtClean="0"/>
              <a:t>       The </a:t>
            </a:r>
            <a:r>
              <a:rPr lang="en-US" sz="2600" dirty="0"/>
              <a:t>organization shall maintain documented information to demonstrate</a:t>
            </a:r>
            <a:r>
              <a:rPr lang="en-US" sz="2600" dirty="0" smtClean="0"/>
              <a:t>:</a:t>
            </a:r>
          </a:p>
          <a:p>
            <a:pPr lvl="1"/>
            <a:r>
              <a:rPr lang="en-US" dirty="0"/>
              <a:t>the nature of the nonconformity and the follow-up actions taken; </a:t>
            </a:r>
            <a:r>
              <a:rPr lang="en-US" dirty="0" smtClean="0"/>
              <a:t>and</a:t>
            </a:r>
            <a:endParaRPr lang="en-US" altLang="en-US" dirty="0"/>
          </a:p>
          <a:p>
            <a:pPr lvl="1"/>
            <a:r>
              <a:rPr lang="en-US" dirty="0"/>
              <a:t>the results of the corrective actions.</a:t>
            </a:r>
            <a:endParaRPr lang="en-US" altLang="en-US" b="1" dirty="0"/>
          </a:p>
          <a:p>
            <a:pPr marL="0" indent="0">
              <a:buNone/>
            </a:pPr>
            <a:r>
              <a:rPr lang="en-US" altLang="en-US" b="1" dirty="0" smtClean="0"/>
              <a:t>10.2 </a:t>
            </a:r>
            <a:r>
              <a:rPr lang="en-US" dirty="0"/>
              <a:t>Continuous </a:t>
            </a:r>
            <a:r>
              <a:rPr lang="en-US" dirty="0" smtClean="0"/>
              <a:t>improvement</a:t>
            </a:r>
          </a:p>
          <a:p>
            <a:pPr marL="0" indent="0">
              <a:buNone/>
            </a:pPr>
            <a:r>
              <a:rPr lang="en-US"/>
              <a:t>The organization must continually improve the adequacy, suitability and effectiveness of the information security management system.</a:t>
            </a:r>
            <a:endParaRPr lang="en-US" dirty="0"/>
          </a:p>
        </p:txBody>
      </p:sp>
    </p:spTree>
    <p:extLst>
      <p:ext uri="{BB962C8B-B14F-4D97-AF65-F5344CB8AC3E}">
        <p14:creationId xmlns:p14="http://schemas.microsoft.com/office/powerpoint/2010/main" val="2225398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C8D83ED3838A74899793F7EC05BF78C" ma:contentTypeVersion="12" ma:contentTypeDescription="Create a new document." ma:contentTypeScope="" ma:versionID="04cfe44535fbc4e043e2018c36101af1">
  <xsd:schema xmlns:xsd="http://www.w3.org/2001/XMLSchema" xmlns:xs="http://www.w3.org/2001/XMLSchema" xmlns:p="http://schemas.microsoft.com/office/2006/metadata/properties" xmlns:ns2="691ed6f6-2835-4c1c-80e9-2e194963b53d" xmlns:ns3="bfdf7fcc-e51b-4d4b-8d19-478c6712c484" targetNamespace="http://schemas.microsoft.com/office/2006/metadata/properties" ma:root="true" ma:fieldsID="6ecae9275571f351e1cb8b25ab5657c3" ns2:_="" ns3:_="">
    <xsd:import namespace="691ed6f6-2835-4c1c-80e9-2e194963b53d"/>
    <xsd:import namespace="bfdf7fcc-e51b-4d4b-8d19-478c6712c48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1ed6f6-2835-4c1c-80e9-2e194963b53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fdf7fcc-e51b-4d4b-8d19-478c6712c48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E920CF1-E233-4DEF-9DE8-8F338B079116}">
  <ds:schemaRefs>
    <ds:schemaRef ds:uri="http://schemas.microsoft.com/sharepoint/v3/contenttype/forms"/>
  </ds:schemaRefs>
</ds:datastoreItem>
</file>

<file path=customXml/itemProps2.xml><?xml version="1.0" encoding="utf-8"?>
<ds:datastoreItem xmlns:ds="http://schemas.openxmlformats.org/officeDocument/2006/customXml" ds:itemID="{1814329A-7E74-472A-A3A5-9A506E8928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1ed6f6-2835-4c1c-80e9-2e194963b53d"/>
    <ds:schemaRef ds:uri="bfdf7fcc-e51b-4d4b-8d19-478c6712c4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81838BD-AAA4-43CC-86A4-BE03376C33A0}">
  <ds:schemaRefs>
    <ds:schemaRef ds:uri="http://purl.org/dc/dcmitype/"/>
    <ds:schemaRef ds:uri="http://schemas.microsoft.com/office/2006/metadata/properties"/>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documentManagement/types"/>
    <ds:schemaRef ds:uri="bfdf7fcc-e51b-4d4b-8d19-478c6712c484"/>
    <ds:schemaRef ds:uri="691ed6f6-2835-4c1c-80e9-2e194963b53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118</TotalTime>
  <Words>333</Words>
  <Application>Microsoft Office PowerPoint</Application>
  <PresentationFormat>Widescreen</PresentationFormat>
  <Paragraphs>113</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Wingdings</vt:lpstr>
      <vt:lpstr>Office Theme</vt:lpstr>
      <vt:lpstr>SR EN ISO/CEI 27001:2022  Information technology - Security technique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Provident Romania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 EN ISO/CEI 27001:2018  Information technology - Sistemul de management al securitatii informatiilor – Specificatii</dc:title>
  <dc:creator>Toma Razvan</dc:creator>
  <cp:lastModifiedBy>user</cp:lastModifiedBy>
  <cp:revision>9</cp:revision>
  <dcterms:created xsi:type="dcterms:W3CDTF">2019-06-02T14:32:26Z</dcterms:created>
  <dcterms:modified xsi:type="dcterms:W3CDTF">2025-04-17T05:43:44Z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0x010100EC8D83ED3838A74899793F7EC05BF78C</vt:lpwstr>
  </property>
</Properties>
</file>