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Lst>
  <p:sldSz cy="5143500" cx="9144000"/>
  <p:notesSz cx="6858000" cy="9144000"/>
  <p:embeddedFontLst>
    <p:embeddedFont>
      <p:font typeface="Playfair Display"/>
      <p:regular r:id="rId60"/>
      <p:bold r:id="rId61"/>
      <p:italic r:id="rId62"/>
      <p:boldItalic r:id="rId63"/>
    </p:embeddedFont>
    <p:embeddedFont>
      <p:font typeface="Montserrat"/>
      <p:regular r:id="rId64"/>
      <p:bold r:id="rId65"/>
      <p:italic r:id="rId66"/>
      <p:boldItalic r:id="rId67"/>
    </p:embeddedFont>
    <p:embeddedFont>
      <p:font typeface="Lexend"/>
      <p:regular r:id="rId68"/>
      <p:bold r:id="rId69"/>
    </p:embeddedFont>
    <p:embeddedFont>
      <p:font typeface="Oswald"/>
      <p:regular r:id="rId70"/>
      <p:bold r:id="rId71"/>
    </p:embeddedFont>
    <p:embeddedFont>
      <p:font typeface="Caveat SemiBold"/>
      <p:regular r:id="rId72"/>
      <p:bold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CaveatSemiBold-bold.fntdata"/><Relationship Id="rId72" Type="http://schemas.openxmlformats.org/officeDocument/2006/relationships/font" Target="fonts/CaveatSemiBold-regular.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swald-bold.fntdata"/><Relationship Id="rId70" Type="http://schemas.openxmlformats.org/officeDocument/2006/relationships/font" Target="fonts/Oswald-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PlayfairDisplay-italic.fntdata"/><Relationship Id="rId61" Type="http://schemas.openxmlformats.org/officeDocument/2006/relationships/font" Target="fonts/PlayfairDisplay-bold.fntdata"/><Relationship Id="rId20" Type="http://schemas.openxmlformats.org/officeDocument/2006/relationships/slide" Target="slides/slide15.xml"/><Relationship Id="rId64" Type="http://schemas.openxmlformats.org/officeDocument/2006/relationships/font" Target="fonts/Montserrat-regular.fntdata"/><Relationship Id="rId63" Type="http://schemas.openxmlformats.org/officeDocument/2006/relationships/font" Target="fonts/PlayfairDisplay-boldItalic.fntdata"/><Relationship Id="rId22" Type="http://schemas.openxmlformats.org/officeDocument/2006/relationships/slide" Target="slides/slide17.xml"/><Relationship Id="rId66" Type="http://schemas.openxmlformats.org/officeDocument/2006/relationships/font" Target="fonts/Montserrat-italic.fntdata"/><Relationship Id="rId21" Type="http://schemas.openxmlformats.org/officeDocument/2006/relationships/slide" Target="slides/slide16.xml"/><Relationship Id="rId65" Type="http://schemas.openxmlformats.org/officeDocument/2006/relationships/font" Target="fonts/Montserrat-bold.fntdata"/><Relationship Id="rId24" Type="http://schemas.openxmlformats.org/officeDocument/2006/relationships/slide" Target="slides/slide19.xml"/><Relationship Id="rId68" Type="http://schemas.openxmlformats.org/officeDocument/2006/relationships/font" Target="fonts/Lexend-regular.fntdata"/><Relationship Id="rId23" Type="http://schemas.openxmlformats.org/officeDocument/2006/relationships/slide" Target="slides/slide18.xml"/><Relationship Id="rId67" Type="http://schemas.openxmlformats.org/officeDocument/2006/relationships/font" Target="fonts/Montserrat-boldItalic.fntdata"/><Relationship Id="rId60" Type="http://schemas.openxmlformats.org/officeDocument/2006/relationships/font" Target="fonts/PlayfairDisplay-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Lexend-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20474e12d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20474e12d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20474e12d8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20474e12d8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20474e12d8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20474e12d8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20474e12d8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20474e12d8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20474e12d8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20474e12d8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c6f972163_0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c6f97216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20474e12d8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20474e12d8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20474e12d8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20474e12d8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20474e12d8_1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20474e12d8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20474e12d8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20474e12d8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20474e12d8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20474e12d8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20474e12d8_1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20474e12d8_1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20474e12d8_1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20474e12d8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20474e12d8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20474e12d8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20474e12d8_1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20474e12d8_1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6f972163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c6f9721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6f972163_0_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6f97216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c6f972163_0_1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c6f97216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1fed3dfc34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1fed3dfc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c6f972163_0_1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c6f97216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c6f972163_0_2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c6f97216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0474e12d8_1_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20474e12d8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1fb0c8e6d7_0_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1fb0c8e6d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1fb0c8e6d7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1fb0c8e6d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1fb0c8e6d7_0_3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1fb0c8e6d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1fb0c8e6d7_0_4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1fb0c8e6d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1fb0c8e6d7_0_6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1fb0c8e6d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1fb0c8e6d7_0_27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1fb0c8e6d7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c6f972163_0_4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c6f97216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1fb0c8e6d7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1fb0c8e6d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1fb0c8e6d7_0_8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1fb0c8e6d7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c6f972163_0_4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c6f972163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6f972163_0_5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c6f97216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1fb0c8e6d7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1fb0c8e6d7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1fb0c8e6d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1fb0c8e6d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1fb0c8e6d7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1fb0c8e6d7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1fb0c8e6d7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1fb0c8e6d7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1fb0c8e6d7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1fb0c8e6d7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1fb0c8e6d7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1fb0c8e6d7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1fb0c8e6d7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1fb0c8e6d7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1fb0c8e6d7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1fb0c8e6d7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1fb0c8e6d7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1fb0c8e6d7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1fb0c8e6d7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1fb0c8e6d7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1fb0c8e6d7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1fb0c8e6d7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1fb0c8e6d7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1fb0c8e6d7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1fb0c8e6d7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1fb0c8e6d7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1fb0c8e6d7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1fb0c8e6d7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1fb0c8e6d7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1fb0c8e6d7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1fb0c8e6d7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1fb0c8e6d7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1fb0c8e6d7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1fb0c8e6d7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1fb0c8e6d7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1fb0c8e6d7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20474e12d8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20474e12d8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1fb0c8e6d7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1fb0c8e6d7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1fb0c8e6d7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1fb0c8e6d7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5"/>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lvl1pPr indent="-342900" lvl="0" marL="457200">
              <a:lnSpc>
                <a:spcPct val="150000"/>
              </a:lnSpc>
              <a:spcBef>
                <a:spcPts val="0"/>
              </a:spcBef>
              <a:spcAft>
                <a:spcPts val="0"/>
              </a:spcAft>
              <a:buSzPts val="1800"/>
              <a:buChar char="●"/>
              <a:defRPr>
                <a:latin typeface="Lexend"/>
                <a:ea typeface="Lexend"/>
                <a:cs typeface="Lexend"/>
                <a:sym typeface="Lexend"/>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highlight>
                  <a:schemeClr val="lt1"/>
                </a:highlight>
              </a:defRPr>
            </a:lvl1pPr>
            <a:lvl2pPr indent="-317500" lvl="1" marL="914400">
              <a:spcBef>
                <a:spcPts val="1600"/>
              </a:spcBef>
              <a:spcAft>
                <a:spcPts val="0"/>
              </a:spcAft>
              <a:buSzPts val="1400"/>
              <a:buChar char="○"/>
              <a:defRPr>
                <a:highlight>
                  <a:schemeClr val="lt1"/>
                </a:highlight>
              </a:defRPr>
            </a:lvl2pPr>
            <a:lvl3pPr indent="-317500" lvl="2" marL="1371600">
              <a:spcBef>
                <a:spcPts val="1600"/>
              </a:spcBef>
              <a:spcAft>
                <a:spcPts val="0"/>
              </a:spcAft>
              <a:buSzPts val="1400"/>
              <a:buChar char="■"/>
              <a:defRPr>
                <a:highlight>
                  <a:schemeClr val="lt1"/>
                </a:highlight>
              </a:defRPr>
            </a:lvl3pPr>
            <a:lvl4pPr indent="-317500" lvl="3" marL="1828800">
              <a:spcBef>
                <a:spcPts val="1600"/>
              </a:spcBef>
              <a:spcAft>
                <a:spcPts val="0"/>
              </a:spcAft>
              <a:buSzPts val="1400"/>
              <a:buChar char="●"/>
              <a:defRPr>
                <a:highlight>
                  <a:schemeClr val="lt1"/>
                </a:highlight>
              </a:defRPr>
            </a:lvl4pPr>
            <a:lvl5pPr indent="-317500" lvl="4" marL="2286000">
              <a:spcBef>
                <a:spcPts val="1600"/>
              </a:spcBef>
              <a:spcAft>
                <a:spcPts val="0"/>
              </a:spcAft>
              <a:buSzPts val="1400"/>
              <a:buChar char="○"/>
              <a:defRPr>
                <a:highlight>
                  <a:schemeClr val="lt1"/>
                </a:highlight>
              </a:defRPr>
            </a:lvl5pPr>
            <a:lvl6pPr indent="-317500" lvl="5" marL="2743200">
              <a:spcBef>
                <a:spcPts val="1600"/>
              </a:spcBef>
              <a:spcAft>
                <a:spcPts val="0"/>
              </a:spcAft>
              <a:buSzPts val="1400"/>
              <a:buChar char="■"/>
              <a:defRPr>
                <a:highlight>
                  <a:schemeClr val="lt1"/>
                </a:highlight>
              </a:defRPr>
            </a:lvl6pPr>
            <a:lvl7pPr indent="-317500" lvl="6" marL="3200400">
              <a:spcBef>
                <a:spcPts val="1600"/>
              </a:spcBef>
              <a:spcAft>
                <a:spcPts val="0"/>
              </a:spcAft>
              <a:buSzPts val="1400"/>
              <a:buChar char="●"/>
              <a:defRPr>
                <a:highlight>
                  <a:schemeClr val="lt1"/>
                </a:highlight>
              </a:defRPr>
            </a:lvl7pPr>
            <a:lvl8pPr indent="-317500" lvl="7" marL="3657600">
              <a:spcBef>
                <a:spcPts val="1600"/>
              </a:spcBef>
              <a:spcAft>
                <a:spcPts val="0"/>
              </a:spcAft>
              <a:buSzPts val="1400"/>
              <a:buChar char="○"/>
              <a:defRPr>
                <a:highlight>
                  <a:schemeClr val="lt1"/>
                </a:highlight>
              </a:defRPr>
            </a:lvl8pPr>
            <a:lvl9pPr indent="-317500" lvl="8" marL="4114800">
              <a:spcBef>
                <a:spcPts val="1600"/>
              </a:spcBef>
              <a:spcAft>
                <a:spcPts val="160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1600"/>
              </a:spcBef>
              <a:spcAft>
                <a:spcPts val="0"/>
              </a:spcAft>
              <a:buSzPts val="1400"/>
              <a:buChar char="○"/>
              <a:defRPr>
                <a:highlight>
                  <a:schemeClr val="dk1"/>
                </a:highlight>
              </a:defRPr>
            </a:lvl2pPr>
            <a:lvl3pPr indent="-317500" lvl="2" marL="1371600" algn="ctr">
              <a:spcBef>
                <a:spcPts val="1600"/>
              </a:spcBef>
              <a:spcAft>
                <a:spcPts val="0"/>
              </a:spcAft>
              <a:buSzPts val="1400"/>
              <a:buChar char="■"/>
              <a:defRPr>
                <a:highlight>
                  <a:schemeClr val="dk1"/>
                </a:highlight>
              </a:defRPr>
            </a:lvl3pPr>
            <a:lvl4pPr indent="-317500" lvl="3" marL="1828800" algn="ctr">
              <a:spcBef>
                <a:spcPts val="1600"/>
              </a:spcBef>
              <a:spcAft>
                <a:spcPts val="0"/>
              </a:spcAft>
              <a:buSzPts val="1400"/>
              <a:buChar char="●"/>
              <a:defRPr>
                <a:highlight>
                  <a:schemeClr val="dk1"/>
                </a:highlight>
              </a:defRPr>
            </a:lvl4pPr>
            <a:lvl5pPr indent="-317500" lvl="4" marL="2286000" algn="ctr">
              <a:spcBef>
                <a:spcPts val="1600"/>
              </a:spcBef>
              <a:spcAft>
                <a:spcPts val="0"/>
              </a:spcAft>
              <a:buSzPts val="1400"/>
              <a:buChar char="○"/>
              <a:defRPr>
                <a:highlight>
                  <a:schemeClr val="dk1"/>
                </a:highlight>
              </a:defRPr>
            </a:lvl5pPr>
            <a:lvl6pPr indent="-317500" lvl="5" marL="2743200" algn="ctr">
              <a:spcBef>
                <a:spcPts val="1600"/>
              </a:spcBef>
              <a:spcAft>
                <a:spcPts val="0"/>
              </a:spcAft>
              <a:buSzPts val="1400"/>
              <a:buChar char="■"/>
              <a:defRPr>
                <a:highlight>
                  <a:schemeClr val="dk1"/>
                </a:highlight>
              </a:defRPr>
            </a:lvl6pPr>
            <a:lvl7pPr indent="-317500" lvl="6" marL="3200400" algn="ctr">
              <a:spcBef>
                <a:spcPts val="1600"/>
              </a:spcBef>
              <a:spcAft>
                <a:spcPts val="0"/>
              </a:spcAft>
              <a:buSzPts val="1400"/>
              <a:buChar char="●"/>
              <a:defRPr>
                <a:highlight>
                  <a:schemeClr val="dk1"/>
                </a:highlight>
              </a:defRPr>
            </a:lvl7pPr>
            <a:lvl8pPr indent="-317500" lvl="7" marL="3657600" algn="ctr">
              <a:spcBef>
                <a:spcPts val="1600"/>
              </a:spcBef>
              <a:spcAft>
                <a:spcPts val="0"/>
              </a:spcAft>
              <a:buSzPts val="1400"/>
              <a:buChar char="○"/>
              <a:defRPr>
                <a:highlight>
                  <a:schemeClr val="dk1"/>
                </a:highlight>
              </a:defRPr>
            </a:lvl8pPr>
            <a:lvl9pPr indent="-317500" lvl="8" marL="4114800" algn="ctr">
              <a:spcBef>
                <a:spcPts val="1600"/>
              </a:spcBef>
              <a:spcAft>
                <a:spcPts val="160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160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1600"/>
              </a:spcBef>
              <a:spcAft>
                <a:spcPts val="160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2.jpg"/><Relationship Id="rId4" Type="http://schemas.openxmlformats.org/officeDocument/2006/relationships/image" Target="../media/image8.jpg"/><Relationship Id="rId5"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38.png"/><Relationship Id="rId6" Type="http://schemas.openxmlformats.org/officeDocument/2006/relationships/image" Target="../media/image16.png"/><Relationship Id="rId7"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40.png"/><Relationship Id="rId6" Type="http://schemas.openxmlformats.org/officeDocument/2006/relationships/image" Target="../media/image20.png"/><Relationship Id="rId7"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58.png"/><Relationship Id="rId4" Type="http://schemas.openxmlformats.org/officeDocument/2006/relationships/image" Target="../media/image21.png"/><Relationship Id="rId5"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21.png"/><Relationship Id="rId5" Type="http://schemas.openxmlformats.org/officeDocument/2006/relationships/image" Target="../media/image59.png"/><Relationship Id="rId6"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29.gif"/><Relationship Id="rId5" Type="http://schemas.openxmlformats.org/officeDocument/2006/relationships/image" Target="../media/image35.gif"/><Relationship Id="rId6" Type="http://schemas.openxmlformats.org/officeDocument/2006/relationships/image" Target="../media/image31.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0.jpg"/><Relationship Id="rId4" Type="http://schemas.openxmlformats.org/officeDocument/2006/relationships/image" Target="../media/image36.jpg"/><Relationship Id="rId5" Type="http://schemas.openxmlformats.org/officeDocument/2006/relationships/image" Target="../media/image3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32.jpg"/><Relationship Id="rId4" Type="http://schemas.openxmlformats.org/officeDocument/2006/relationships/image" Target="../media/image28.jpg"/><Relationship Id="rId5"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41.jpg"/><Relationship Id="rId4" Type="http://schemas.openxmlformats.org/officeDocument/2006/relationships/image" Target="../media/image4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39.jpg"/><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60.jpg"/><Relationship Id="rId4" Type="http://schemas.openxmlformats.org/officeDocument/2006/relationships/image" Target="../media/image44.jpg"/><Relationship Id="rId5"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4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46.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21.png"/><Relationship Id="rId4" Type="http://schemas.openxmlformats.org/officeDocument/2006/relationships/image" Target="../media/image50.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68.png"/><Relationship Id="rId4" Type="http://schemas.openxmlformats.org/officeDocument/2006/relationships/image" Target="../media/image55.gi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40.png"/><Relationship Id="rId4" Type="http://schemas.openxmlformats.org/officeDocument/2006/relationships/image" Target="../media/image52.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25.png"/><Relationship Id="rId4" Type="http://schemas.openxmlformats.org/officeDocument/2006/relationships/image" Target="../media/image57.gi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38.png"/><Relationship Id="rId4" Type="http://schemas.openxmlformats.org/officeDocument/2006/relationships/image" Target="../media/image63.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81.png"/><Relationship Id="rId4" Type="http://schemas.openxmlformats.org/officeDocument/2006/relationships/image" Target="../media/image54.gi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85.png"/><Relationship Id="rId4" Type="http://schemas.openxmlformats.org/officeDocument/2006/relationships/image" Target="../media/image61.gi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3.xml"/><Relationship Id="rId3" Type="http://schemas.openxmlformats.org/officeDocument/2006/relationships/image" Target="../media/image58.png"/><Relationship Id="rId4" Type="http://schemas.openxmlformats.org/officeDocument/2006/relationships/image" Target="../media/image65.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image" Target="../media/image17.png"/><Relationship Id="rId4" Type="http://schemas.openxmlformats.org/officeDocument/2006/relationships/image" Target="../media/image62.gi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5.xml"/><Relationship Id="rId3" Type="http://schemas.openxmlformats.org/officeDocument/2006/relationships/image" Target="../media/image19.png"/><Relationship Id="rId4" Type="http://schemas.openxmlformats.org/officeDocument/2006/relationships/image" Target="../media/image69.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 Id="rId3" Type="http://schemas.openxmlformats.org/officeDocument/2006/relationships/image" Target="../media/image59.png"/><Relationship Id="rId4" Type="http://schemas.openxmlformats.org/officeDocument/2006/relationships/image" Target="../media/image87.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16.png"/><Relationship Id="rId4" Type="http://schemas.openxmlformats.org/officeDocument/2006/relationships/image" Target="../media/image74.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image" Target="../media/image90.png"/><Relationship Id="rId4" Type="http://schemas.openxmlformats.org/officeDocument/2006/relationships/image" Target="../media/image73.gi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9.xml"/><Relationship Id="rId3" Type="http://schemas.openxmlformats.org/officeDocument/2006/relationships/image" Target="../media/image91.png"/><Relationship Id="rId4" Type="http://schemas.openxmlformats.org/officeDocument/2006/relationships/image" Target="../media/image73.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53.png"/><Relationship Id="rId4" Type="http://schemas.openxmlformats.org/officeDocument/2006/relationships/image" Target="../media/image82.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56.png"/><Relationship Id="rId4" Type="http://schemas.openxmlformats.org/officeDocument/2006/relationships/image" Target="../media/image86.gi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2.xml"/><Relationship Id="rId3" Type="http://schemas.openxmlformats.org/officeDocument/2006/relationships/image" Target="../media/image18.pn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79.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7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pic>
        <p:nvPicPr>
          <p:cNvPr id="58" name="Google Shape;58;p13"/>
          <p:cNvPicPr preferRelativeResize="0"/>
          <p:nvPr/>
        </p:nvPicPr>
        <p:blipFill>
          <a:blip r:embed="rId3">
            <a:alphaModFix/>
          </a:blip>
          <a:stretch>
            <a:fillRect/>
          </a:stretch>
        </p:blipFill>
        <p:spPr>
          <a:xfrm>
            <a:off x="608750" y="597725"/>
            <a:ext cx="2743449" cy="619925"/>
          </a:xfrm>
          <a:prstGeom prst="rect">
            <a:avLst/>
          </a:prstGeom>
          <a:noFill/>
          <a:ln>
            <a:noFill/>
          </a:ln>
        </p:spPr>
      </p:pic>
      <p:sp>
        <p:nvSpPr>
          <p:cNvPr id="59" name="Google Shape;59;p13"/>
          <p:cNvSpPr txBox="1"/>
          <p:nvPr>
            <p:ph idx="4294967295" type="subTitle"/>
          </p:nvPr>
        </p:nvSpPr>
        <p:spPr>
          <a:xfrm>
            <a:off x="6762900" y="888250"/>
            <a:ext cx="2063700" cy="4722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n" sz="1600">
                <a:latin typeface="Lexend"/>
                <a:ea typeface="Lexend"/>
                <a:cs typeface="Lexend"/>
                <a:sym typeface="Lexend"/>
              </a:rPr>
              <a:t>2024 Edition</a:t>
            </a:r>
            <a:endParaRPr sz="1600">
              <a:latin typeface="Lexend"/>
              <a:ea typeface="Lexend"/>
              <a:cs typeface="Lexend"/>
              <a:sym typeface="Lexend"/>
            </a:endParaRPr>
          </a:p>
        </p:txBody>
      </p:sp>
      <p:sp>
        <p:nvSpPr>
          <p:cNvPr id="60" name="Google Shape;60;p13"/>
          <p:cNvSpPr txBox="1"/>
          <p:nvPr>
            <p:ph idx="4294967295" type="title"/>
          </p:nvPr>
        </p:nvSpPr>
        <p:spPr>
          <a:xfrm>
            <a:off x="5809800" y="399875"/>
            <a:ext cx="3016800" cy="619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solidFill>
                  <a:schemeClr val="accent1"/>
                </a:solidFill>
                <a:latin typeface="Lexend"/>
                <a:ea typeface="Lexend"/>
                <a:cs typeface="Lexend"/>
                <a:sym typeface="Lexend"/>
              </a:rPr>
              <a:t>Year in Review</a:t>
            </a:r>
            <a:endParaRPr>
              <a:solidFill>
                <a:schemeClr val="accent1"/>
              </a:solidFill>
              <a:latin typeface="Lexend"/>
              <a:ea typeface="Lexend"/>
              <a:cs typeface="Lexend"/>
              <a:sym typeface="Lexend"/>
            </a:endParaRPr>
          </a:p>
        </p:txBody>
      </p:sp>
      <p:pic>
        <p:nvPicPr>
          <p:cNvPr id="61" name="Google Shape;61;p13"/>
          <p:cNvPicPr preferRelativeResize="0"/>
          <p:nvPr/>
        </p:nvPicPr>
        <p:blipFill rotWithShape="1">
          <a:blip r:embed="rId4">
            <a:alphaModFix/>
          </a:blip>
          <a:srcRect b="38861" l="0" r="0" t="18131"/>
          <a:stretch/>
        </p:blipFill>
        <p:spPr>
          <a:xfrm>
            <a:off x="0" y="1753691"/>
            <a:ext cx="9144000" cy="338980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Team Achievements in 2024</a:t>
            </a:r>
            <a:endParaRPr>
              <a:latin typeface="Lexend"/>
              <a:ea typeface="Lexend"/>
              <a:cs typeface="Lexend"/>
              <a:sym typeface="Lexend"/>
            </a:endParaRPr>
          </a:p>
        </p:txBody>
      </p:sp>
      <p:sp>
        <p:nvSpPr>
          <p:cNvPr id="67" name="Google Shape;67;p1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Lexend"/>
              <a:buChar char="●"/>
            </a:pPr>
            <a:r>
              <a:rPr lang="en"/>
              <a:t>Increased our customer satisfaction score from 9.2/10 in 2023 to an impressive 9.6/10 in 2024, reflecting our commitment to delivering excellence.</a:t>
            </a:r>
            <a:endParaRPr/>
          </a:p>
          <a:p>
            <a:pPr indent="-342900" lvl="0" marL="457200" rtl="0" algn="l">
              <a:spcBef>
                <a:spcPts val="0"/>
              </a:spcBef>
              <a:spcAft>
                <a:spcPts val="0"/>
              </a:spcAft>
              <a:buSzPts val="1800"/>
              <a:buFont typeface="Lexend"/>
              <a:buChar char="●"/>
            </a:pPr>
            <a:r>
              <a:rPr lang="en"/>
              <a:t>Began business development in Switzerland, opening doors to new opportunities in a high-potential region.</a:t>
            </a:r>
            <a:endParaRPr/>
          </a:p>
          <a:p>
            <a:pPr indent="-342900" lvl="0" marL="457200" rtl="0" algn="l">
              <a:spcBef>
                <a:spcPts val="0"/>
              </a:spcBef>
              <a:spcAft>
                <a:spcPts val="0"/>
              </a:spcAft>
              <a:buSzPts val="1800"/>
              <a:buFont typeface="Lexend"/>
              <a:buChar char="●"/>
            </a:pPr>
            <a:r>
              <a:rPr lang="en"/>
              <a:t>Released </a:t>
            </a:r>
            <a:r>
              <a:rPr b="1" lang="en"/>
              <a:t>DocsFromTemplate</a:t>
            </a:r>
            <a:r>
              <a:rPr lang="en"/>
              <a:t>, our first-ever plugin 100% developed by WPRiders resources.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Team Achievements in 2024</a:t>
            </a:r>
            <a:endParaRPr>
              <a:latin typeface="Lexend"/>
              <a:ea typeface="Lexend"/>
              <a:cs typeface="Lexend"/>
              <a:sym typeface="Lexend"/>
            </a:endParaRPr>
          </a:p>
        </p:txBody>
      </p:sp>
      <p:sp>
        <p:nvSpPr>
          <p:cNvPr id="73" name="Google Shape;73;p15"/>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Successfully launched two AI-powered projects:</a:t>
            </a:r>
            <a:endParaRPr>
              <a:latin typeface="Lexend"/>
              <a:ea typeface="Lexend"/>
              <a:cs typeface="Lexend"/>
              <a:sym typeface="Lexend"/>
            </a:endParaRPr>
          </a:p>
          <a:p>
            <a:pPr indent="-342900" lvl="1" marL="914400" rtl="0" algn="l">
              <a:lnSpc>
                <a:spcPct val="150000"/>
              </a:lnSpc>
              <a:spcBef>
                <a:spcPts val="0"/>
              </a:spcBef>
              <a:spcAft>
                <a:spcPts val="0"/>
              </a:spcAft>
              <a:buSzPts val="1800"/>
              <a:buFont typeface="Lexend"/>
              <a:buChar char="○"/>
            </a:pPr>
            <a:r>
              <a:rPr lang="en" sz="1800">
                <a:latin typeface="Lexend"/>
                <a:ea typeface="Lexend"/>
                <a:cs typeface="Lexend"/>
                <a:sym typeface="Lexend"/>
              </a:rPr>
              <a:t>ChatGPT Translator for Messages</a:t>
            </a:r>
            <a:endParaRPr sz="1800">
              <a:latin typeface="Lexend"/>
              <a:ea typeface="Lexend"/>
              <a:cs typeface="Lexend"/>
              <a:sym typeface="Lexend"/>
            </a:endParaRPr>
          </a:p>
          <a:p>
            <a:pPr indent="-342900" lvl="1" marL="914400" rtl="0" algn="l">
              <a:lnSpc>
                <a:spcPct val="150000"/>
              </a:lnSpc>
              <a:spcBef>
                <a:spcPts val="0"/>
              </a:spcBef>
              <a:spcAft>
                <a:spcPts val="0"/>
              </a:spcAft>
              <a:buSzPts val="1800"/>
              <a:buFont typeface="Lexend"/>
              <a:buChar char="○"/>
            </a:pPr>
            <a:r>
              <a:rPr lang="en" sz="1800">
                <a:latin typeface="Lexend"/>
                <a:ea typeface="Lexend"/>
                <a:cs typeface="Lexend"/>
                <a:sym typeface="Lexend"/>
              </a:rPr>
              <a:t>Amaya AI Chatbot</a:t>
            </a:r>
            <a:endParaRPr sz="1800">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Took significant steps to expand our services and begin specializing in Webflow and Shopify development, aligning with market trends.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Our social initiatives and community contributions helped over 3700 kids from rural areas of Romania have access to better education.</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In 2024 we have 29 active clients, with 21 clients on monthly retainers.</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latin typeface="Lexend"/>
                <a:ea typeface="Lexend"/>
                <a:cs typeface="Lexend"/>
                <a:sym typeface="Lexend"/>
              </a:rPr>
              <a:t>Key Metrics Overview</a:t>
            </a:r>
            <a:endParaRPr>
              <a:latin typeface="Lexend"/>
              <a:ea typeface="Lexend"/>
              <a:cs typeface="Lexend"/>
              <a:sym typeface="Lexend"/>
            </a:endParaRPr>
          </a:p>
          <a:p>
            <a:pPr indent="0" lvl="0" marL="0" rtl="0" algn="l">
              <a:spcBef>
                <a:spcPts val="0"/>
              </a:spcBef>
              <a:spcAft>
                <a:spcPts val="0"/>
              </a:spcAft>
              <a:buClr>
                <a:schemeClr val="dk2"/>
              </a:buClr>
              <a:buSzPts val="1100"/>
              <a:buFont typeface="Arial"/>
              <a:buNone/>
            </a:pPr>
            <a:r>
              <a:t/>
            </a:r>
            <a:endParaRPr>
              <a:latin typeface="Lexend"/>
              <a:ea typeface="Lexend"/>
              <a:cs typeface="Lexend"/>
              <a:sym typeface="Lexend"/>
            </a:endParaRPr>
          </a:p>
          <a:p>
            <a:pPr indent="0" lvl="0" marL="0" rtl="0" algn="l">
              <a:spcBef>
                <a:spcPts val="0"/>
              </a:spcBef>
              <a:spcAft>
                <a:spcPts val="0"/>
              </a:spcAft>
              <a:buNone/>
            </a:pPr>
            <a:r>
              <a:t/>
            </a:r>
            <a:endParaRPr>
              <a:latin typeface="Lexend"/>
              <a:ea typeface="Lexend"/>
              <a:cs typeface="Lexend"/>
              <a:sym typeface="Lexend"/>
            </a:endParaRPr>
          </a:p>
        </p:txBody>
      </p:sp>
      <p:sp>
        <p:nvSpPr>
          <p:cNvPr id="79" name="Google Shape;79;p16"/>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332 Projects Delivered:</a:t>
            </a:r>
            <a:r>
              <a:rPr lang="en">
                <a:latin typeface="Lexend"/>
                <a:ea typeface="Lexend"/>
                <a:cs typeface="Lexend"/>
                <a:sym typeface="Lexend"/>
              </a:rPr>
              <a:t> That’s 21% more than 2022 and 5.9% less than 2023. 2024 had 251 working days so we delivered more than 1.3 projects for every working day of the year.</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18,150 Total Hours Worked</a:t>
            </a:r>
            <a:r>
              <a:rPr lang="en">
                <a:latin typeface="Lexend"/>
                <a:ea typeface="Lexend"/>
                <a:cs typeface="Lexend"/>
                <a:sym typeface="Lexend"/>
              </a:rPr>
              <a:t>: That’s equivalent to working non-stop for over 2 years without sleep! Out of this, 9,287 hours were billable, reflecting how efficiently we turned time into value for our clients.</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Key Metrics Overview</a:t>
            </a:r>
            <a:endParaRPr>
              <a:latin typeface="Lexend"/>
              <a:ea typeface="Lexend"/>
              <a:cs typeface="Lexend"/>
              <a:sym typeface="Lexend"/>
            </a:endParaRPr>
          </a:p>
          <a:p>
            <a:pPr indent="0" lvl="0" marL="0" rtl="0" algn="l">
              <a:spcBef>
                <a:spcPts val="0"/>
              </a:spcBef>
              <a:spcAft>
                <a:spcPts val="0"/>
              </a:spcAft>
              <a:buNone/>
            </a:pPr>
            <a:r>
              <a:t/>
            </a:r>
            <a:endParaRPr>
              <a:latin typeface="Lexend"/>
              <a:ea typeface="Lexend"/>
              <a:cs typeface="Lexend"/>
              <a:sym typeface="Lexend"/>
            </a:endParaRPr>
          </a:p>
          <a:p>
            <a:pPr indent="0" lvl="0" marL="0" rtl="0" algn="l">
              <a:spcBef>
                <a:spcPts val="0"/>
              </a:spcBef>
              <a:spcAft>
                <a:spcPts val="0"/>
              </a:spcAft>
              <a:buNone/>
            </a:pPr>
            <a:r>
              <a:t/>
            </a:r>
            <a:endParaRPr>
              <a:latin typeface="Lexend"/>
              <a:ea typeface="Lexend"/>
              <a:cs typeface="Lexend"/>
              <a:sym typeface="Lexend"/>
            </a:endParaRPr>
          </a:p>
        </p:txBody>
      </p:sp>
      <p:sp>
        <p:nvSpPr>
          <p:cNvPr id="85" name="Google Shape;85;p17"/>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343 Tickets Resolved</a:t>
            </a:r>
            <a:r>
              <a:rPr lang="en">
                <a:latin typeface="Lexend"/>
                <a:ea typeface="Lexend"/>
                <a:cs typeface="Lexend"/>
                <a:sym typeface="Lexend"/>
              </a:rPr>
              <a:t>: We tackled the equivalent of resolving nearly 1 complex client request every single day of the year—including weekends and holidays!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Average Customer Lifetime of 27.88 Months</a:t>
            </a:r>
            <a:r>
              <a:rPr lang="en">
                <a:latin typeface="Lexend"/>
                <a:ea typeface="Lexend"/>
                <a:cs typeface="Lexend"/>
                <a:sym typeface="Lexend"/>
              </a:rPr>
              <a:t>: That’s nearly 2.5 years, showing that our clients don’t just choose </a:t>
            </a:r>
            <a:r>
              <a:rPr lang="en">
                <a:latin typeface="Lexend"/>
                <a:ea typeface="Lexend"/>
                <a:cs typeface="Lexend"/>
                <a:sym typeface="Lexend"/>
              </a:rPr>
              <a:t>us—they</a:t>
            </a:r>
            <a:r>
              <a:rPr lang="en">
                <a:latin typeface="Lexend"/>
                <a:ea typeface="Lexend"/>
                <a:cs typeface="Lexend"/>
                <a:sym typeface="Lexend"/>
              </a:rPr>
              <a:t> trust and stay with us long-term.</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8"/>
          <p:cNvPicPr preferRelativeResize="0"/>
          <p:nvPr/>
        </p:nvPicPr>
        <p:blipFill>
          <a:blip r:embed="rId3">
            <a:alphaModFix/>
          </a:blip>
          <a:stretch>
            <a:fillRect/>
          </a:stretch>
        </p:blipFill>
        <p:spPr>
          <a:xfrm>
            <a:off x="852752" y="1889200"/>
            <a:ext cx="4458349" cy="2972250"/>
          </a:xfrm>
          <a:prstGeom prst="rect">
            <a:avLst/>
          </a:prstGeom>
          <a:noFill/>
          <a:ln>
            <a:noFill/>
          </a:ln>
        </p:spPr>
      </p:pic>
      <p:sp>
        <p:nvSpPr>
          <p:cNvPr id="91" name="Google Shape;91;p18"/>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Billable Hours by Developer</a:t>
            </a:r>
            <a:endParaRPr>
              <a:latin typeface="Lexend"/>
              <a:ea typeface="Lexend"/>
              <a:cs typeface="Lexend"/>
              <a:sym typeface="Lexend"/>
            </a:endParaRPr>
          </a:p>
        </p:txBody>
      </p:sp>
      <p:sp>
        <p:nvSpPr>
          <p:cNvPr id="92" name="Google Shape;92;p18"/>
          <p:cNvSpPr txBox="1"/>
          <p:nvPr>
            <p:ph idx="4294967295" type="title"/>
          </p:nvPr>
        </p:nvSpPr>
        <p:spPr>
          <a:xfrm>
            <a:off x="3825063" y="2269175"/>
            <a:ext cx="1120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Gabi</a:t>
            </a:r>
            <a:endParaRPr sz="1800">
              <a:latin typeface="Lexend"/>
              <a:ea typeface="Lexend"/>
              <a:cs typeface="Lexend"/>
              <a:sym typeface="Lexend"/>
            </a:endParaRPr>
          </a:p>
        </p:txBody>
      </p:sp>
      <p:sp>
        <p:nvSpPr>
          <p:cNvPr id="93" name="Google Shape;93;p18"/>
          <p:cNvSpPr txBox="1"/>
          <p:nvPr>
            <p:ph idx="4294967295" type="title"/>
          </p:nvPr>
        </p:nvSpPr>
        <p:spPr>
          <a:xfrm>
            <a:off x="2499775" y="1428863"/>
            <a:ext cx="1164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Mihai</a:t>
            </a:r>
            <a:endParaRPr sz="1800">
              <a:latin typeface="Lexend"/>
              <a:ea typeface="Lexend"/>
              <a:cs typeface="Lexend"/>
              <a:sym typeface="Lexend"/>
            </a:endParaRPr>
          </a:p>
        </p:txBody>
      </p:sp>
      <p:sp>
        <p:nvSpPr>
          <p:cNvPr id="94" name="Google Shape;94;p18"/>
          <p:cNvSpPr txBox="1"/>
          <p:nvPr>
            <p:ph idx="4294967295" type="title"/>
          </p:nvPr>
        </p:nvSpPr>
        <p:spPr>
          <a:xfrm>
            <a:off x="1174475" y="1813000"/>
            <a:ext cx="1164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Ovidiu</a:t>
            </a:r>
            <a:endParaRPr sz="1800">
              <a:latin typeface="Lexend"/>
              <a:ea typeface="Lexend"/>
              <a:cs typeface="Lexend"/>
              <a:sym typeface="Lexend"/>
            </a:endParaRPr>
          </a:p>
        </p:txBody>
      </p:sp>
      <p:pic>
        <p:nvPicPr>
          <p:cNvPr id="95" name="Google Shape;95;p18"/>
          <p:cNvPicPr preferRelativeResize="0"/>
          <p:nvPr/>
        </p:nvPicPr>
        <p:blipFill>
          <a:blip r:embed="rId4">
            <a:alphaModFix/>
          </a:blip>
          <a:stretch>
            <a:fillRect/>
          </a:stretch>
        </p:blipFill>
        <p:spPr>
          <a:xfrm>
            <a:off x="2422825" y="1924625"/>
            <a:ext cx="1318200" cy="1318200"/>
          </a:xfrm>
          <a:prstGeom prst="rect">
            <a:avLst/>
          </a:prstGeom>
          <a:noFill/>
          <a:ln>
            <a:noFill/>
          </a:ln>
        </p:spPr>
      </p:pic>
      <p:pic>
        <p:nvPicPr>
          <p:cNvPr id="96" name="Google Shape;96;p18"/>
          <p:cNvPicPr preferRelativeResize="0"/>
          <p:nvPr/>
        </p:nvPicPr>
        <p:blipFill>
          <a:blip r:embed="rId5">
            <a:alphaModFix/>
          </a:blip>
          <a:stretch>
            <a:fillRect/>
          </a:stretch>
        </p:blipFill>
        <p:spPr>
          <a:xfrm>
            <a:off x="1090425" y="2301650"/>
            <a:ext cx="1332400" cy="1332400"/>
          </a:xfrm>
          <a:prstGeom prst="rect">
            <a:avLst/>
          </a:prstGeom>
          <a:noFill/>
          <a:ln>
            <a:noFill/>
          </a:ln>
        </p:spPr>
      </p:pic>
      <p:pic>
        <p:nvPicPr>
          <p:cNvPr id="97" name="Google Shape;97;p18"/>
          <p:cNvPicPr preferRelativeResize="0"/>
          <p:nvPr/>
        </p:nvPicPr>
        <p:blipFill>
          <a:blip r:embed="rId6">
            <a:alphaModFix/>
          </a:blip>
          <a:stretch>
            <a:fillRect/>
          </a:stretch>
        </p:blipFill>
        <p:spPr>
          <a:xfrm>
            <a:off x="3741025" y="2801925"/>
            <a:ext cx="1244200" cy="1244200"/>
          </a:xfrm>
          <a:prstGeom prst="rect">
            <a:avLst/>
          </a:prstGeom>
          <a:noFill/>
          <a:ln>
            <a:noFill/>
          </a:ln>
        </p:spPr>
      </p:pic>
      <p:pic>
        <p:nvPicPr>
          <p:cNvPr id="98" name="Google Shape;98;p18"/>
          <p:cNvPicPr preferRelativeResize="0"/>
          <p:nvPr/>
        </p:nvPicPr>
        <p:blipFill>
          <a:blip r:embed="rId7">
            <a:alphaModFix/>
          </a:blip>
          <a:stretch>
            <a:fillRect/>
          </a:stretch>
        </p:blipFill>
        <p:spPr>
          <a:xfrm>
            <a:off x="6517700" y="2714450"/>
            <a:ext cx="1164300" cy="1164300"/>
          </a:xfrm>
          <a:prstGeom prst="rect">
            <a:avLst/>
          </a:prstGeom>
          <a:noFill/>
          <a:ln>
            <a:noFill/>
          </a:ln>
        </p:spPr>
      </p:pic>
      <p:sp>
        <p:nvSpPr>
          <p:cNvPr id="99" name="Google Shape;99;p18"/>
          <p:cNvSpPr txBox="1"/>
          <p:nvPr>
            <p:ph idx="4294967295" type="title"/>
          </p:nvPr>
        </p:nvSpPr>
        <p:spPr>
          <a:xfrm>
            <a:off x="5635824" y="3900400"/>
            <a:ext cx="28095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2"/>
              </a:buClr>
              <a:buSzPts val="1100"/>
              <a:buFont typeface="Arial"/>
              <a:buNone/>
            </a:pPr>
            <a:r>
              <a:rPr lang="en" sz="1800">
                <a:latin typeface="Lexend"/>
                <a:ea typeface="Lexend"/>
                <a:cs typeface="Lexend"/>
                <a:sym typeface="Lexend"/>
              </a:rPr>
              <a:t>Special mention - Smit</a:t>
            </a:r>
            <a:endParaRPr sz="1800">
              <a:latin typeface="Lexend"/>
              <a:ea typeface="Lexend"/>
              <a:cs typeface="Lexend"/>
              <a:sym typeface="Lexend"/>
            </a:endParaRPr>
          </a:p>
          <a:p>
            <a:pPr indent="0" lvl="0" marL="0" rtl="0" algn="ctr">
              <a:spcBef>
                <a:spcPts val="0"/>
              </a:spcBef>
              <a:spcAft>
                <a:spcPts val="0"/>
              </a:spcAft>
              <a:buClr>
                <a:schemeClr val="dk2"/>
              </a:buClr>
              <a:buSzPts val="1100"/>
              <a:buFont typeface="Arial"/>
              <a:buNone/>
            </a:pPr>
            <a:r>
              <a:t/>
            </a:r>
            <a:endParaRPr sz="1800">
              <a:latin typeface="Lexend"/>
              <a:ea typeface="Lexend"/>
              <a:cs typeface="Lexend"/>
              <a:sym typeface="Lexend"/>
            </a:endParaRPr>
          </a:p>
          <a:p>
            <a:pPr indent="0" lvl="0" marL="0" rtl="0" algn="r">
              <a:spcBef>
                <a:spcPts val="0"/>
              </a:spcBef>
              <a:spcAft>
                <a:spcPts val="0"/>
              </a:spcAft>
              <a:buNone/>
            </a:pPr>
            <a: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Client and Partner Highlights</a:t>
            </a:r>
            <a:endParaRPr>
              <a:latin typeface="Lexend"/>
              <a:ea typeface="Lexend"/>
              <a:cs typeface="Lexend"/>
              <a:sym typeface="Lexend"/>
            </a:endParaRPr>
          </a:p>
        </p:txBody>
      </p:sp>
      <p:sp>
        <p:nvSpPr>
          <p:cNvPr id="105" name="Google Shape;105;p19"/>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5 customers this year: </a:t>
            </a:r>
            <a:endParaRPr>
              <a:latin typeface="Lexend"/>
              <a:ea typeface="Lexend"/>
              <a:cs typeface="Lexend"/>
              <a:sym typeface="Lexend"/>
            </a:endParaRPr>
          </a:p>
          <a:p>
            <a:pPr indent="0" lvl="0" marL="914400" rtl="0" algn="l">
              <a:spcBef>
                <a:spcPts val="1600"/>
              </a:spcBef>
              <a:spcAft>
                <a:spcPts val="0"/>
              </a:spcAft>
              <a:buClr>
                <a:schemeClr val="dk2"/>
              </a:buClr>
              <a:buSzPts val="1100"/>
              <a:buFont typeface="Arial"/>
              <a:buNone/>
            </a:pPr>
            <a:r>
              <a:rPr lang="en">
                <a:latin typeface="Lexend"/>
                <a:ea typeface="Lexend"/>
                <a:cs typeface="Lexend"/>
                <a:sym typeface="Lexend"/>
              </a:rPr>
              <a:t>1. Cloudways/DigitalOcean</a:t>
            </a:r>
            <a:endParaRPr>
              <a:latin typeface="Lexend"/>
              <a:ea typeface="Lexend"/>
              <a:cs typeface="Lexend"/>
              <a:sym typeface="Lexend"/>
            </a:endParaRPr>
          </a:p>
          <a:p>
            <a:pPr indent="0" lvl="0" marL="914400" rtl="0" algn="l">
              <a:spcBef>
                <a:spcPts val="1600"/>
              </a:spcBef>
              <a:spcAft>
                <a:spcPts val="0"/>
              </a:spcAft>
              <a:buClr>
                <a:schemeClr val="dk2"/>
              </a:buClr>
              <a:buSzPts val="1100"/>
              <a:buFont typeface="Arial"/>
              <a:buNone/>
            </a:pPr>
            <a:r>
              <a:rPr lang="en">
                <a:latin typeface="Lexend"/>
                <a:ea typeface="Lexend"/>
                <a:cs typeface="Lexend"/>
                <a:sym typeface="Lexend"/>
              </a:rPr>
              <a:t>2. Bitdefender</a:t>
            </a:r>
            <a:endParaRPr>
              <a:latin typeface="Lexend"/>
              <a:ea typeface="Lexend"/>
              <a:cs typeface="Lexend"/>
              <a:sym typeface="Lexend"/>
            </a:endParaRPr>
          </a:p>
          <a:p>
            <a:pPr indent="0" lvl="0" marL="914400" rtl="0" algn="l">
              <a:spcBef>
                <a:spcPts val="1600"/>
              </a:spcBef>
              <a:spcAft>
                <a:spcPts val="0"/>
              </a:spcAft>
              <a:buClr>
                <a:schemeClr val="dk2"/>
              </a:buClr>
              <a:buSzPts val="1100"/>
              <a:buFont typeface="Arial"/>
              <a:buNone/>
            </a:pPr>
            <a:r>
              <a:rPr lang="en">
                <a:latin typeface="Lexend"/>
                <a:ea typeface="Lexend"/>
                <a:cs typeface="Lexend"/>
                <a:sym typeface="Lexend"/>
              </a:rPr>
              <a:t>3. TopspinPro.com</a:t>
            </a:r>
            <a:endParaRPr>
              <a:latin typeface="Lexend"/>
              <a:ea typeface="Lexend"/>
              <a:cs typeface="Lexend"/>
              <a:sym typeface="Lexend"/>
            </a:endParaRPr>
          </a:p>
          <a:p>
            <a:pPr indent="0" lvl="0" marL="914400" rtl="0" algn="l">
              <a:spcBef>
                <a:spcPts val="1600"/>
              </a:spcBef>
              <a:spcAft>
                <a:spcPts val="0"/>
              </a:spcAft>
              <a:buClr>
                <a:schemeClr val="dk2"/>
              </a:buClr>
              <a:buSzPts val="1100"/>
              <a:buFont typeface="Arial"/>
              <a:buNone/>
            </a:pPr>
            <a:r>
              <a:rPr lang="en">
                <a:latin typeface="Lexend"/>
                <a:ea typeface="Lexend"/>
                <a:cs typeface="Lexend"/>
                <a:sym typeface="Lexend"/>
              </a:rPr>
              <a:t>4. Panasonic</a:t>
            </a:r>
            <a:endParaRPr>
              <a:latin typeface="Lexend"/>
              <a:ea typeface="Lexend"/>
              <a:cs typeface="Lexend"/>
              <a:sym typeface="Lexend"/>
            </a:endParaRPr>
          </a:p>
          <a:p>
            <a:pPr indent="0" lvl="0" marL="914400" rtl="0" algn="l">
              <a:spcBef>
                <a:spcPts val="1600"/>
              </a:spcBef>
              <a:spcAft>
                <a:spcPts val="0"/>
              </a:spcAft>
              <a:buClr>
                <a:schemeClr val="dk2"/>
              </a:buClr>
              <a:buSzPts val="1100"/>
              <a:buFont typeface="Arial"/>
              <a:buNone/>
            </a:pPr>
            <a:r>
              <a:rPr lang="en">
                <a:latin typeface="Lexend"/>
                <a:ea typeface="Lexend"/>
                <a:cs typeface="Lexend"/>
                <a:sym typeface="Lexend"/>
              </a:rPr>
              <a:t>5. Foreign Policy Association</a:t>
            </a:r>
            <a:endParaRPr>
              <a:latin typeface="Lexend"/>
              <a:ea typeface="Lexend"/>
              <a:cs typeface="Lexend"/>
              <a:sym typeface="Lexend"/>
            </a:endParaRPr>
          </a:p>
          <a:p>
            <a:pPr indent="0" lvl="0" marL="0" rtl="0" algn="l">
              <a:spcBef>
                <a:spcPts val="1600"/>
              </a:spcBef>
              <a:spcAft>
                <a:spcPts val="0"/>
              </a:spcAft>
              <a:buClr>
                <a:schemeClr val="dk2"/>
              </a:buClr>
              <a:buSzPts val="1100"/>
              <a:buFont typeface="Arial"/>
              <a:buNone/>
            </a:pPr>
            <a:r>
              <a:t/>
            </a:r>
            <a:endParaRPr>
              <a:latin typeface="Lexend"/>
              <a:ea typeface="Lexend"/>
              <a:cs typeface="Lexend"/>
              <a:sym typeface="Lexend"/>
            </a:endParaRPr>
          </a:p>
          <a:p>
            <a:pPr indent="0" lvl="0" marL="0" rtl="0" algn="l">
              <a:spcBef>
                <a:spcPts val="1600"/>
              </a:spcBef>
              <a:spcAft>
                <a:spcPts val="1600"/>
              </a:spcAft>
              <a:buNone/>
            </a:pPr>
            <a:r>
              <a:t/>
            </a:r>
            <a:endParaRPr>
              <a:latin typeface="Lexend"/>
              <a:ea typeface="Lexend"/>
              <a:cs typeface="Lexend"/>
              <a:sym typeface="Lexend"/>
            </a:endParaRPr>
          </a:p>
        </p:txBody>
      </p:sp>
      <p:pic>
        <p:nvPicPr>
          <p:cNvPr id="106" name="Google Shape;106;p19"/>
          <p:cNvPicPr preferRelativeResize="0"/>
          <p:nvPr/>
        </p:nvPicPr>
        <p:blipFill>
          <a:blip r:embed="rId3">
            <a:alphaModFix/>
          </a:blip>
          <a:stretch>
            <a:fillRect/>
          </a:stretch>
        </p:blipFill>
        <p:spPr>
          <a:xfrm>
            <a:off x="7718850" y="1234200"/>
            <a:ext cx="954507" cy="572700"/>
          </a:xfrm>
          <a:prstGeom prst="rect">
            <a:avLst/>
          </a:prstGeom>
          <a:noFill/>
          <a:ln>
            <a:noFill/>
          </a:ln>
        </p:spPr>
      </p:pic>
      <p:pic>
        <p:nvPicPr>
          <p:cNvPr id="107" name="Google Shape;107;p19"/>
          <p:cNvPicPr preferRelativeResize="0"/>
          <p:nvPr/>
        </p:nvPicPr>
        <p:blipFill>
          <a:blip r:embed="rId4">
            <a:alphaModFix/>
          </a:blip>
          <a:stretch>
            <a:fillRect/>
          </a:stretch>
        </p:blipFill>
        <p:spPr>
          <a:xfrm>
            <a:off x="6888825" y="1933300"/>
            <a:ext cx="1784537" cy="495300"/>
          </a:xfrm>
          <a:prstGeom prst="rect">
            <a:avLst/>
          </a:prstGeom>
          <a:noFill/>
          <a:ln>
            <a:noFill/>
          </a:ln>
        </p:spPr>
      </p:pic>
      <p:pic>
        <p:nvPicPr>
          <p:cNvPr id="108" name="Google Shape;108;p19"/>
          <p:cNvPicPr preferRelativeResize="0"/>
          <p:nvPr/>
        </p:nvPicPr>
        <p:blipFill>
          <a:blip r:embed="rId5">
            <a:alphaModFix/>
          </a:blip>
          <a:stretch>
            <a:fillRect/>
          </a:stretch>
        </p:blipFill>
        <p:spPr>
          <a:xfrm>
            <a:off x="5295575" y="2555000"/>
            <a:ext cx="3377783" cy="495300"/>
          </a:xfrm>
          <a:prstGeom prst="rect">
            <a:avLst/>
          </a:prstGeom>
          <a:noFill/>
          <a:ln>
            <a:noFill/>
          </a:ln>
        </p:spPr>
      </p:pic>
      <p:pic>
        <p:nvPicPr>
          <p:cNvPr id="109" name="Google Shape;109;p19"/>
          <p:cNvPicPr preferRelativeResize="0"/>
          <p:nvPr/>
        </p:nvPicPr>
        <p:blipFill>
          <a:blip r:embed="rId6">
            <a:alphaModFix/>
          </a:blip>
          <a:stretch>
            <a:fillRect/>
          </a:stretch>
        </p:blipFill>
        <p:spPr>
          <a:xfrm>
            <a:off x="6020625" y="3176700"/>
            <a:ext cx="2652725" cy="405950"/>
          </a:xfrm>
          <a:prstGeom prst="rect">
            <a:avLst/>
          </a:prstGeom>
          <a:noFill/>
          <a:ln>
            <a:noFill/>
          </a:ln>
        </p:spPr>
      </p:pic>
      <p:pic>
        <p:nvPicPr>
          <p:cNvPr id="110" name="Google Shape;110;p19"/>
          <p:cNvPicPr preferRelativeResize="0"/>
          <p:nvPr/>
        </p:nvPicPr>
        <p:blipFill>
          <a:blip r:embed="rId7">
            <a:alphaModFix/>
          </a:blip>
          <a:stretch>
            <a:fillRect/>
          </a:stretch>
        </p:blipFill>
        <p:spPr>
          <a:xfrm>
            <a:off x="6274850" y="3709050"/>
            <a:ext cx="2398500" cy="637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Lexend"/>
                <a:ea typeface="Lexend"/>
                <a:cs typeface="Lexend"/>
                <a:sym typeface="Lexend"/>
              </a:rPr>
              <a:t>Long-standing client anniversaries</a:t>
            </a:r>
            <a:endParaRPr sz="2600">
              <a:latin typeface="Lexend"/>
              <a:ea typeface="Lexend"/>
              <a:cs typeface="Lexend"/>
              <a:sym typeface="Lexend"/>
            </a:endParaRPr>
          </a:p>
        </p:txBody>
      </p:sp>
      <p:sp>
        <p:nvSpPr>
          <p:cNvPr id="116" name="Google Shape;116;p20"/>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Will Turnage from bookbarbarian.com has been our client for 8+ years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At the end of December, Xeroom will be working with us for 7 years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lang="en">
                <a:latin typeface="Lexend"/>
                <a:ea typeface="Lexend"/>
                <a:cs typeface="Lexend"/>
                <a:sym typeface="Lexend"/>
              </a:rPr>
              <a:t>This year we had a birthday anniversary of 5 years with Cloudways and 4 years with Bitdefender</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1"/>
          <p:cNvSpPr txBox="1"/>
          <p:nvPr>
            <p:ph type="title"/>
          </p:nvPr>
        </p:nvSpPr>
        <p:spPr>
          <a:xfrm>
            <a:off x="490250" y="526350"/>
            <a:ext cx="8195700" cy="409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a:ea typeface="Lexend"/>
                <a:cs typeface="Lexend"/>
                <a:sym typeface="Lexend"/>
              </a:rPr>
              <a:t>Challenges and Lessons Learned</a:t>
            </a:r>
            <a:endParaRPr>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2800">
                <a:latin typeface="Lexend"/>
                <a:ea typeface="Lexend"/>
                <a:cs typeface="Lexend"/>
                <a:sym typeface="Lexend"/>
              </a:rPr>
              <a:t>Struggling with Sales and Leads in a Tough Year</a:t>
            </a:r>
            <a:endParaRPr sz="2800">
              <a:latin typeface="Lexend"/>
              <a:ea typeface="Lexend"/>
              <a:cs typeface="Lexend"/>
              <a:sym typeface="Lexend"/>
            </a:endParaRPr>
          </a:p>
          <a:p>
            <a:pPr indent="0" lvl="0" marL="0" rtl="0" algn="l">
              <a:spcBef>
                <a:spcPts val="0"/>
              </a:spcBef>
              <a:spcAft>
                <a:spcPts val="0"/>
              </a:spcAft>
              <a:buClr>
                <a:schemeClr val="dk2"/>
              </a:buClr>
              <a:buSzPts val="1100"/>
              <a:buFont typeface="Arial"/>
              <a:buNone/>
            </a:pPr>
            <a:r>
              <a:t/>
            </a:r>
            <a:endParaRPr/>
          </a:p>
          <a:p>
            <a:pPr indent="0" lvl="0" marL="0" rtl="0" algn="l">
              <a:spcBef>
                <a:spcPts val="0"/>
              </a:spcBef>
              <a:spcAft>
                <a:spcPts val="0"/>
              </a:spcAft>
              <a:buNone/>
            </a:pPr>
            <a:r>
              <a:t/>
            </a:r>
            <a:endParaRPr/>
          </a:p>
        </p:txBody>
      </p:sp>
      <p:sp>
        <p:nvSpPr>
          <p:cNvPr id="127" name="Google Shape;127;p22"/>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Challenge</a:t>
            </a:r>
            <a:r>
              <a:rPr lang="en">
                <a:latin typeface="Lexend"/>
                <a:ea typeface="Lexend"/>
                <a:cs typeface="Lexend"/>
                <a:sym typeface="Lexend"/>
              </a:rPr>
              <a:t>: The entire industry faced a tough year in terms of sales and lead generation. Our outreach efforts via UpWork and Codeable produced limited results.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Lesson Learned</a:t>
            </a:r>
            <a:r>
              <a:rPr lang="en">
                <a:latin typeface="Lexend"/>
                <a:ea typeface="Lexend"/>
                <a:cs typeface="Lexend"/>
                <a:sym typeface="Lexend"/>
              </a:rPr>
              <a:t>: We learned the importance of diversifying our lead generation channels and strengthening relationships with partners. The partnership with another agency in the US has shown promise, and we will continue to refine this model to create more opportunities.</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Fixed-Estimate Projects Underperforming</a:t>
            </a:r>
            <a:endParaRPr>
              <a:latin typeface="Lexend"/>
              <a:ea typeface="Lexend"/>
              <a:cs typeface="Lexend"/>
              <a:sym typeface="Lexend"/>
            </a:endParaRPr>
          </a:p>
        </p:txBody>
      </p:sp>
      <p:sp>
        <p:nvSpPr>
          <p:cNvPr id="133" name="Google Shape;133;p23"/>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Challenge</a:t>
            </a:r>
            <a:r>
              <a:rPr lang="en">
                <a:latin typeface="Lexend"/>
                <a:ea typeface="Lexend"/>
                <a:cs typeface="Lexend"/>
                <a:sym typeface="Lexend"/>
              </a:rPr>
              <a:t>: Fixed-price projects continued to face budget overruns and missed deadlines, affecting profitability and client satisfaction.</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Lesson Learned</a:t>
            </a:r>
            <a:r>
              <a:rPr lang="en">
                <a:latin typeface="Lexend"/>
                <a:ea typeface="Lexend"/>
                <a:cs typeface="Lexend"/>
                <a:sym typeface="Lexend"/>
              </a:rPr>
              <a:t>: We need to improve our project scoping and estimating processes with more detailed planning and clearer communication with clients about project timelines and budgets.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Lexend"/>
                <a:ea typeface="Lexend"/>
                <a:cs typeface="Lexend"/>
                <a:sym typeface="Lexend"/>
              </a:rPr>
              <a:t>Team’s Openness to Learning, Training, and Innovation</a:t>
            </a:r>
            <a:endParaRPr sz="2400">
              <a:latin typeface="Lexend"/>
              <a:ea typeface="Lexend"/>
              <a:cs typeface="Lexend"/>
              <a:sym typeface="Lexend"/>
            </a:endParaRPr>
          </a:p>
        </p:txBody>
      </p:sp>
      <p:sp>
        <p:nvSpPr>
          <p:cNvPr id="139" name="Google Shape;139;p24"/>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Challenge</a:t>
            </a:r>
            <a:r>
              <a:rPr lang="en">
                <a:latin typeface="Lexend"/>
                <a:ea typeface="Lexend"/>
                <a:cs typeface="Lexend"/>
                <a:sym typeface="Lexend"/>
              </a:rPr>
              <a:t>: We’re not fully open to embracing continuous learning, training, and innovation, which impacts our ability to stay ahead of the curve.</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Lesson Learned:</a:t>
            </a:r>
            <a:r>
              <a:rPr lang="en">
                <a:latin typeface="Lexend"/>
                <a:ea typeface="Lexend"/>
                <a:cs typeface="Lexend"/>
                <a:sym typeface="Lexend"/>
              </a:rPr>
              <a:t> We must foster a culture of growth by investing more in training. Encouraging knowledge sharing and making learning resources more accessible can help overcome resistance to change. We’ll prioritize keeping the team engaged with the latest trends</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latin typeface="Lexend"/>
                <a:ea typeface="Lexend"/>
                <a:cs typeface="Lexend"/>
                <a:sym typeface="Lexend"/>
              </a:rPr>
              <a:t>Intense Competition from Low-Cost Providers</a:t>
            </a:r>
            <a:endParaRPr sz="2800">
              <a:latin typeface="Lexend"/>
              <a:ea typeface="Lexend"/>
              <a:cs typeface="Lexend"/>
              <a:sym typeface="Lexend"/>
            </a:endParaRPr>
          </a:p>
        </p:txBody>
      </p:sp>
      <p:sp>
        <p:nvSpPr>
          <p:cNvPr id="145" name="Google Shape;145;p25"/>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Challenge</a:t>
            </a:r>
            <a:r>
              <a:rPr lang="en">
                <a:latin typeface="Lexend"/>
                <a:ea typeface="Lexend"/>
                <a:cs typeface="Lexend"/>
                <a:sym typeface="Lexend"/>
              </a:rPr>
              <a:t>: The competition from low-cost service providers and agencies offering similar services became increasingly fierce this year</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Lesson Learned</a:t>
            </a:r>
            <a:r>
              <a:rPr lang="en">
                <a:latin typeface="Lexend"/>
                <a:ea typeface="Lexend"/>
                <a:cs typeface="Lexend"/>
                <a:sym typeface="Lexend"/>
              </a:rPr>
              <a:t>: Competing on value rather than price is crucial. Our focus should be on delivering high-quality, specialized services that offer clear differentiation. We will also emphasize our long-standing client relationships and consistently high customer satisfaction to demonstrate our worth beyond cost.</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High-level company goals for next year</a:t>
            </a:r>
            <a:endParaRPr>
              <a:latin typeface="Lexend"/>
              <a:ea typeface="Lexend"/>
              <a:cs typeface="Lexend"/>
              <a:sym typeface="Lexend"/>
            </a:endParaRPr>
          </a:p>
        </p:txBody>
      </p:sp>
      <p:sp>
        <p:nvSpPr>
          <p:cNvPr id="151" name="Google Shape;151;p26"/>
          <p:cNvSpPr txBox="1"/>
          <p:nvPr>
            <p:ph idx="1" type="body"/>
          </p:nvPr>
        </p:nvSpPr>
        <p:spPr>
          <a:xfrm>
            <a:off x="311700" y="1234075"/>
            <a:ext cx="8520600" cy="33348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Attract successful clients: </a:t>
            </a:r>
            <a:r>
              <a:rPr lang="en">
                <a:latin typeface="Lexend"/>
                <a:ea typeface="Lexend"/>
                <a:cs typeface="Lexend"/>
                <a:sym typeface="Lexend"/>
              </a:rPr>
              <a:t>build on our repositioning efforts to secure bigger, more impactful projects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Deliver excellence: </a:t>
            </a:r>
            <a:r>
              <a:rPr lang="en">
                <a:latin typeface="Lexend"/>
                <a:ea typeface="Lexend"/>
                <a:cs typeface="Lexend"/>
                <a:sym typeface="Lexend"/>
              </a:rPr>
              <a:t>enhance</a:t>
            </a:r>
            <a:r>
              <a:rPr lang="en">
                <a:latin typeface="Lexend"/>
                <a:ea typeface="Lexend"/>
                <a:cs typeface="Lexend"/>
                <a:sym typeface="Lexend"/>
              </a:rPr>
              <a:t> project quality, meet deadlines consistently, and exceed client expectations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Upskill the team: </a:t>
            </a:r>
            <a:r>
              <a:rPr lang="en">
                <a:latin typeface="Lexend"/>
                <a:ea typeface="Lexend"/>
                <a:cs typeface="Lexend"/>
                <a:sym typeface="Lexend"/>
              </a:rPr>
              <a:t>focus on professional development and certifications for team members</a:t>
            </a:r>
            <a:endParaRPr>
              <a:latin typeface="Lexend"/>
              <a:ea typeface="Lexend"/>
              <a:cs typeface="Lexend"/>
              <a:sym typeface="Lexend"/>
            </a:endParaRPr>
          </a:p>
          <a:p>
            <a:pPr indent="-342900" lvl="0" marL="457200" rtl="0" algn="l">
              <a:lnSpc>
                <a:spcPct val="150000"/>
              </a:lnSpc>
              <a:spcBef>
                <a:spcPts val="0"/>
              </a:spcBef>
              <a:spcAft>
                <a:spcPts val="0"/>
              </a:spcAft>
              <a:buSzPts val="1800"/>
              <a:buFont typeface="Lexend"/>
              <a:buChar char="●"/>
            </a:pPr>
            <a:r>
              <a:rPr b="1" lang="en">
                <a:latin typeface="Lexend"/>
                <a:ea typeface="Lexend"/>
                <a:cs typeface="Lexend"/>
                <a:sym typeface="Lexend"/>
              </a:rPr>
              <a:t>Achieve WPRiders growth: </a:t>
            </a:r>
            <a:r>
              <a:rPr lang="en">
                <a:latin typeface="Lexend"/>
                <a:ea typeface="Lexend"/>
                <a:cs typeface="Lexend"/>
                <a:sym typeface="Lexend"/>
              </a:rPr>
              <a:t>set ambitious but achievable sales &amp; financial targets to scale the business further</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7"/>
          <p:cNvSpPr txBox="1"/>
          <p:nvPr>
            <p:ph type="title"/>
          </p:nvPr>
        </p:nvSpPr>
        <p:spPr>
          <a:xfrm>
            <a:off x="288775" y="664638"/>
            <a:ext cx="4045200" cy="3814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900">
                <a:highlight>
                  <a:schemeClr val="lt1"/>
                </a:highlight>
                <a:latin typeface="Caveat SemiBold"/>
                <a:ea typeface="Caveat SemiBold"/>
                <a:cs typeface="Caveat SemiBold"/>
                <a:sym typeface="Caveat SemiBold"/>
              </a:rPr>
              <a:t>Thank you for your hard work, dedication, and creativity this year. Every success we’ve achieved is a reflection of your efforts, teamwork, and commitment to excellence. Here’s to an extraordinary year ahead!</a:t>
            </a:r>
            <a:endParaRPr sz="2900">
              <a:highlight>
                <a:schemeClr val="lt1"/>
              </a:highlight>
              <a:latin typeface="Caveat SemiBold"/>
              <a:ea typeface="Caveat SemiBold"/>
              <a:cs typeface="Caveat SemiBold"/>
              <a:sym typeface="Caveat SemiBold"/>
            </a:endParaRPr>
          </a:p>
        </p:txBody>
      </p:sp>
      <p:pic>
        <p:nvPicPr>
          <p:cNvPr id="157" name="Google Shape;157;p27"/>
          <p:cNvPicPr preferRelativeResize="0"/>
          <p:nvPr/>
        </p:nvPicPr>
        <p:blipFill>
          <a:blip r:embed="rId3">
            <a:alphaModFix/>
          </a:blip>
          <a:stretch>
            <a:fillRect/>
          </a:stretch>
        </p:blipFill>
        <p:spPr>
          <a:xfrm>
            <a:off x="5199738" y="878588"/>
            <a:ext cx="3386326" cy="33863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txBox="1"/>
          <p:nvPr>
            <p:ph idx="4294967295" type="title"/>
          </p:nvPr>
        </p:nvSpPr>
        <p:spPr>
          <a:xfrm>
            <a:off x="5836250" y="1680900"/>
            <a:ext cx="3204000" cy="252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solidFill>
                  <a:schemeClr val="accent1"/>
                </a:solidFill>
                <a:latin typeface="Lexend"/>
                <a:ea typeface="Lexend"/>
                <a:cs typeface="Lexend"/>
                <a:sym typeface="Lexend"/>
              </a:rPr>
              <a:t>WPRiders Team</a:t>
            </a:r>
            <a:endParaRPr sz="4800">
              <a:solidFill>
                <a:schemeClr val="accent1"/>
              </a:solidFill>
              <a:latin typeface="Lexend"/>
              <a:ea typeface="Lexend"/>
              <a:cs typeface="Lexend"/>
              <a:sym typeface="Lexend"/>
            </a:endParaRPr>
          </a:p>
        </p:txBody>
      </p:sp>
      <p:sp>
        <p:nvSpPr>
          <p:cNvPr id="163" name="Google Shape;163;p28"/>
          <p:cNvSpPr txBox="1"/>
          <p:nvPr>
            <p:ph idx="4294967295" type="subTitle"/>
          </p:nvPr>
        </p:nvSpPr>
        <p:spPr>
          <a:xfrm>
            <a:off x="5836250" y="4224225"/>
            <a:ext cx="3204000" cy="4722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latin typeface="Lexend"/>
                <a:ea typeface="Lexend"/>
                <a:cs typeface="Lexend"/>
                <a:sym typeface="Lexend"/>
              </a:rPr>
              <a:t>Year in Review • 2024 Edition</a:t>
            </a:r>
            <a:endParaRPr sz="1600">
              <a:latin typeface="Lexend"/>
              <a:ea typeface="Lexend"/>
              <a:cs typeface="Lexend"/>
              <a:sym typeface="Lexend"/>
            </a:endParaRPr>
          </a:p>
        </p:txBody>
      </p:sp>
      <p:pic>
        <p:nvPicPr>
          <p:cNvPr id="164" name="Google Shape;164;p28"/>
          <p:cNvPicPr preferRelativeResize="0"/>
          <p:nvPr/>
        </p:nvPicPr>
        <p:blipFill rotWithShape="1">
          <a:blip r:embed="rId3">
            <a:alphaModFix/>
          </a:blip>
          <a:srcRect b="0" l="16363" r="63145" t="0"/>
          <a:stretch/>
        </p:blipFill>
        <p:spPr>
          <a:xfrm>
            <a:off x="76200" y="70650"/>
            <a:ext cx="1822198" cy="5002200"/>
          </a:xfrm>
          <a:prstGeom prst="rect">
            <a:avLst/>
          </a:prstGeom>
          <a:noFill/>
          <a:ln>
            <a:noFill/>
          </a:ln>
        </p:spPr>
      </p:pic>
      <p:pic>
        <p:nvPicPr>
          <p:cNvPr id="165" name="Google Shape;165;p28"/>
          <p:cNvPicPr preferRelativeResize="0"/>
          <p:nvPr/>
        </p:nvPicPr>
        <p:blipFill rotWithShape="1">
          <a:blip r:embed="rId3">
            <a:alphaModFix/>
          </a:blip>
          <a:srcRect b="0" l="36633" r="42875" t="0"/>
          <a:stretch/>
        </p:blipFill>
        <p:spPr>
          <a:xfrm>
            <a:off x="1939424" y="70650"/>
            <a:ext cx="1822203" cy="5002197"/>
          </a:xfrm>
          <a:prstGeom prst="rect">
            <a:avLst/>
          </a:prstGeom>
          <a:noFill/>
          <a:ln>
            <a:noFill/>
          </a:ln>
        </p:spPr>
      </p:pic>
      <p:pic>
        <p:nvPicPr>
          <p:cNvPr id="166" name="Google Shape;166;p28"/>
          <p:cNvPicPr preferRelativeResize="0"/>
          <p:nvPr/>
        </p:nvPicPr>
        <p:blipFill rotWithShape="1">
          <a:blip r:embed="rId3">
            <a:alphaModFix/>
          </a:blip>
          <a:srcRect b="0" l="56767" r="22742" t="0"/>
          <a:stretch/>
        </p:blipFill>
        <p:spPr>
          <a:xfrm>
            <a:off x="3802650" y="70650"/>
            <a:ext cx="1822198" cy="5002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ph idx="4294967295" type="body"/>
          </p:nvPr>
        </p:nvSpPr>
        <p:spPr>
          <a:xfrm>
            <a:off x="6855600" y="70650"/>
            <a:ext cx="2181600" cy="2463600"/>
          </a:xfrm>
          <a:prstGeom prst="rect">
            <a:avLst/>
          </a:prstGeom>
          <a:solidFill>
            <a:srgbClr val="FFFFFF"/>
          </a:solidFill>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accent1"/>
              </a:solidFill>
              <a:latin typeface="Lexend"/>
              <a:ea typeface="Lexend"/>
              <a:cs typeface="Lexend"/>
              <a:sym typeface="Lexend"/>
            </a:endParaRPr>
          </a:p>
          <a:p>
            <a:pPr indent="0" lvl="0" marL="0" rtl="0" algn="l">
              <a:spcBef>
                <a:spcPts val="0"/>
              </a:spcBef>
              <a:spcAft>
                <a:spcPts val="0"/>
              </a:spcAft>
              <a:buNone/>
            </a:pPr>
            <a:r>
              <a:rPr lang="en">
                <a:solidFill>
                  <a:schemeClr val="accent1"/>
                </a:solidFill>
                <a:latin typeface="Lexend"/>
                <a:ea typeface="Lexend"/>
                <a:cs typeface="Lexend"/>
                <a:sym typeface="Lexend"/>
              </a:rPr>
              <a:t>We did great!</a:t>
            </a:r>
            <a:endParaRPr>
              <a:solidFill>
                <a:schemeClr val="accent1"/>
              </a:solidFill>
              <a:latin typeface="Lexend"/>
              <a:ea typeface="Lexend"/>
              <a:cs typeface="Lexend"/>
              <a:sym typeface="Lexend"/>
            </a:endParaRPr>
          </a:p>
          <a:p>
            <a:pPr indent="0" lvl="0" marL="0" rtl="0" algn="l">
              <a:spcBef>
                <a:spcPts val="0"/>
              </a:spcBef>
              <a:spcAft>
                <a:spcPts val="0"/>
              </a:spcAft>
              <a:buNone/>
            </a:pPr>
            <a:r>
              <a:t/>
            </a:r>
            <a:endParaRPr>
              <a:solidFill>
                <a:schemeClr val="accent1"/>
              </a:solidFill>
              <a:latin typeface="Lexend"/>
              <a:ea typeface="Lexend"/>
              <a:cs typeface="Lexend"/>
              <a:sym typeface="Lexend"/>
            </a:endParaRPr>
          </a:p>
          <a:p>
            <a:pPr indent="0" lvl="0" marL="0" rtl="0" algn="l">
              <a:spcBef>
                <a:spcPts val="0"/>
              </a:spcBef>
              <a:spcAft>
                <a:spcPts val="0"/>
              </a:spcAft>
              <a:buNone/>
            </a:pPr>
            <a:r>
              <a:t/>
            </a:r>
            <a:endParaRPr>
              <a:solidFill>
                <a:schemeClr val="accent1"/>
              </a:solidFill>
              <a:latin typeface="Lexend"/>
              <a:ea typeface="Lexend"/>
              <a:cs typeface="Lexend"/>
              <a:sym typeface="Lexend"/>
            </a:endParaRPr>
          </a:p>
          <a:p>
            <a:pPr indent="0" lvl="0" marL="0" rtl="0" algn="l">
              <a:spcBef>
                <a:spcPts val="0"/>
              </a:spcBef>
              <a:spcAft>
                <a:spcPts val="0"/>
              </a:spcAft>
              <a:buNone/>
            </a:pPr>
            <a:r>
              <a:rPr lang="en">
                <a:solidFill>
                  <a:schemeClr val="accent1"/>
                </a:solidFill>
                <a:latin typeface="Lexend"/>
                <a:ea typeface="Lexend"/>
                <a:cs typeface="Lexend"/>
                <a:sym typeface="Lexend"/>
              </a:rPr>
              <a:t>What an </a:t>
            </a:r>
            <a:endParaRPr>
              <a:solidFill>
                <a:schemeClr val="accent1"/>
              </a:solidFill>
              <a:latin typeface="Lexend"/>
              <a:ea typeface="Lexend"/>
              <a:cs typeface="Lexend"/>
              <a:sym typeface="Lexend"/>
            </a:endParaRPr>
          </a:p>
          <a:p>
            <a:pPr indent="0" lvl="0" marL="0" rtl="0" algn="l">
              <a:spcBef>
                <a:spcPts val="0"/>
              </a:spcBef>
              <a:spcAft>
                <a:spcPts val="0"/>
              </a:spcAft>
              <a:buNone/>
            </a:pPr>
            <a:r>
              <a:rPr lang="en">
                <a:solidFill>
                  <a:schemeClr val="accent1"/>
                </a:solidFill>
                <a:latin typeface="Lexend"/>
                <a:ea typeface="Lexend"/>
                <a:cs typeface="Lexend"/>
                <a:sym typeface="Lexend"/>
              </a:rPr>
              <a:t>amazing year!</a:t>
            </a:r>
            <a:endParaRPr>
              <a:solidFill>
                <a:schemeClr val="accent1"/>
              </a:solidFill>
              <a:latin typeface="Lexend"/>
              <a:ea typeface="Lexend"/>
              <a:cs typeface="Lexend"/>
              <a:sym typeface="Lexend"/>
            </a:endParaRPr>
          </a:p>
        </p:txBody>
      </p:sp>
      <p:pic>
        <p:nvPicPr>
          <p:cNvPr id="172" name="Google Shape;172;p29"/>
          <p:cNvPicPr preferRelativeResize="0"/>
          <p:nvPr/>
        </p:nvPicPr>
        <p:blipFill rotWithShape="1">
          <a:blip r:embed="rId3">
            <a:alphaModFix/>
          </a:blip>
          <a:srcRect b="0" l="11143" r="11150" t="0"/>
          <a:stretch/>
        </p:blipFill>
        <p:spPr>
          <a:xfrm>
            <a:off x="76200" y="70650"/>
            <a:ext cx="4442399" cy="5002198"/>
          </a:xfrm>
          <a:prstGeom prst="rect">
            <a:avLst/>
          </a:prstGeom>
          <a:noFill/>
          <a:ln>
            <a:noFill/>
          </a:ln>
        </p:spPr>
      </p:pic>
      <p:pic>
        <p:nvPicPr>
          <p:cNvPr id="173" name="Google Shape;173;p29"/>
          <p:cNvPicPr preferRelativeResize="0"/>
          <p:nvPr/>
        </p:nvPicPr>
        <p:blipFill rotWithShape="1">
          <a:blip r:embed="rId4">
            <a:alphaModFix/>
          </a:blip>
          <a:srcRect b="7648" l="0" r="0" t="7656"/>
          <a:stretch/>
        </p:blipFill>
        <p:spPr>
          <a:xfrm>
            <a:off x="4594800" y="70650"/>
            <a:ext cx="2181600" cy="2463601"/>
          </a:xfrm>
          <a:prstGeom prst="rect">
            <a:avLst/>
          </a:prstGeom>
          <a:noFill/>
          <a:ln>
            <a:noFill/>
          </a:ln>
        </p:spPr>
      </p:pic>
      <p:pic>
        <p:nvPicPr>
          <p:cNvPr id="174" name="Google Shape;174;p29"/>
          <p:cNvPicPr preferRelativeResize="0"/>
          <p:nvPr/>
        </p:nvPicPr>
        <p:blipFill rotWithShape="1">
          <a:blip r:embed="rId5">
            <a:alphaModFix/>
          </a:blip>
          <a:srcRect b="13028" l="0" r="0" t="13028"/>
          <a:stretch/>
        </p:blipFill>
        <p:spPr>
          <a:xfrm>
            <a:off x="4594800" y="2609250"/>
            <a:ext cx="4442399" cy="246359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490250" y="526350"/>
            <a:ext cx="8006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5000">
                <a:latin typeface="Lexend"/>
                <a:ea typeface="Lexend"/>
                <a:cs typeface="Lexend"/>
                <a:sym typeface="Lexend"/>
              </a:rPr>
              <a:t>4.25 </a:t>
            </a:r>
            <a:r>
              <a:rPr lang="en" sz="5000">
                <a:latin typeface="Lexend"/>
                <a:ea typeface="Lexend"/>
                <a:cs typeface="Lexend"/>
                <a:sym typeface="Lexend"/>
              </a:rPr>
              <a:t>Turnover Rate</a:t>
            </a:r>
            <a:endParaRPr sz="5000">
              <a:latin typeface="Lexend"/>
              <a:ea typeface="Lexend"/>
              <a:cs typeface="Lexend"/>
              <a:sym typeface="Lexend"/>
            </a:endParaRPr>
          </a:p>
          <a:p>
            <a:pPr indent="0" lvl="0" marL="0" rtl="0" algn="l">
              <a:spcBef>
                <a:spcPts val="0"/>
              </a:spcBef>
              <a:spcAft>
                <a:spcPts val="0"/>
              </a:spcAft>
              <a:buNone/>
            </a:pPr>
            <a:br>
              <a:rPr lang="en" sz="5000">
                <a:latin typeface="Lexend"/>
                <a:ea typeface="Lexend"/>
                <a:cs typeface="Lexend"/>
                <a:sym typeface="Lexend"/>
              </a:rPr>
            </a:br>
            <a:r>
              <a:rPr b="1" lang="en" sz="5000">
                <a:latin typeface="Lexend"/>
                <a:ea typeface="Lexend"/>
                <a:cs typeface="Lexend"/>
                <a:sym typeface="Lexend"/>
              </a:rPr>
              <a:t>9.25</a:t>
            </a:r>
            <a:r>
              <a:rPr lang="en" sz="5000">
                <a:latin typeface="Lexend"/>
                <a:ea typeface="Lexend"/>
                <a:cs typeface="Lexend"/>
                <a:sym typeface="Lexend"/>
              </a:rPr>
              <a:t> eNPS</a:t>
            </a:r>
            <a:endParaRPr sz="5000">
              <a:latin typeface="Lexend"/>
              <a:ea typeface="Lexend"/>
              <a:cs typeface="Lexend"/>
              <a:sym typeface="Lexend"/>
            </a:endParaRPr>
          </a:p>
          <a:p>
            <a:pPr indent="0" lvl="0" marL="0" rtl="0" algn="l">
              <a:spcBef>
                <a:spcPts val="0"/>
              </a:spcBef>
              <a:spcAft>
                <a:spcPts val="0"/>
              </a:spcAft>
              <a:buNone/>
            </a:pPr>
            <a:r>
              <a:t/>
            </a:r>
            <a:endParaRPr sz="5000">
              <a:latin typeface="Lexend"/>
              <a:ea typeface="Lexend"/>
              <a:cs typeface="Lexend"/>
              <a:sym typeface="Lexend"/>
            </a:endParaRPr>
          </a:p>
          <a:p>
            <a:pPr indent="0" lvl="0" marL="0" rtl="0" algn="l">
              <a:spcBef>
                <a:spcPts val="0"/>
              </a:spcBef>
              <a:spcAft>
                <a:spcPts val="0"/>
              </a:spcAft>
              <a:buNone/>
            </a:pPr>
            <a:r>
              <a:rPr b="1" lang="en" sz="5000">
                <a:latin typeface="Lexend"/>
                <a:ea typeface="Lexend"/>
                <a:cs typeface="Lexend"/>
                <a:sym typeface="Lexend"/>
              </a:rPr>
              <a:t>16</a:t>
            </a:r>
            <a:r>
              <a:rPr lang="en" sz="5000">
                <a:latin typeface="Lexend"/>
                <a:ea typeface="Lexend"/>
                <a:cs typeface="Lexend"/>
                <a:sym typeface="Lexend"/>
              </a:rPr>
              <a:t> </a:t>
            </a:r>
            <a:r>
              <a:rPr lang="en" sz="5000">
                <a:latin typeface="Lexend"/>
                <a:ea typeface="Lexend"/>
                <a:cs typeface="Lexend"/>
                <a:sym typeface="Lexend"/>
              </a:rPr>
              <a:t>All-Year</a:t>
            </a:r>
            <a:r>
              <a:rPr lang="en" sz="5000">
                <a:latin typeface="Lexend"/>
                <a:ea typeface="Lexend"/>
                <a:cs typeface="Lexend"/>
                <a:sym typeface="Lexend"/>
              </a:rPr>
              <a:t> Active People</a:t>
            </a:r>
            <a:endParaRPr sz="5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1"/>
          <p:cNvSpPr txBox="1"/>
          <p:nvPr>
            <p:ph type="title"/>
          </p:nvPr>
        </p:nvSpPr>
        <p:spPr>
          <a:xfrm>
            <a:off x="490250" y="526350"/>
            <a:ext cx="8006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5000">
                <a:latin typeface="Lexend"/>
                <a:ea typeface="Lexend"/>
                <a:cs typeface="Lexend"/>
                <a:sym typeface="Lexend"/>
              </a:rPr>
              <a:t>1</a:t>
            </a:r>
            <a:r>
              <a:rPr b="1" lang="en" sz="5000">
                <a:latin typeface="Lexend"/>
                <a:ea typeface="Lexend"/>
                <a:cs typeface="Lexend"/>
                <a:sym typeface="Lexend"/>
              </a:rPr>
              <a:t> </a:t>
            </a:r>
            <a:r>
              <a:rPr lang="en" sz="5000">
                <a:latin typeface="Lexend"/>
                <a:ea typeface="Lexend"/>
                <a:cs typeface="Lexend"/>
                <a:sym typeface="Lexend"/>
              </a:rPr>
              <a:t>Team Building</a:t>
            </a:r>
            <a:endParaRPr sz="5000">
              <a:latin typeface="Lexend"/>
              <a:ea typeface="Lexend"/>
              <a:cs typeface="Lexend"/>
              <a:sym typeface="Lexend"/>
            </a:endParaRPr>
          </a:p>
          <a:p>
            <a:pPr indent="0" lvl="0" marL="0" rtl="0" algn="l">
              <a:spcBef>
                <a:spcPts val="0"/>
              </a:spcBef>
              <a:spcAft>
                <a:spcPts val="0"/>
              </a:spcAft>
              <a:buNone/>
            </a:pPr>
            <a:r>
              <a:t/>
            </a:r>
            <a:endParaRPr b="1" sz="5000">
              <a:latin typeface="Lexend"/>
              <a:ea typeface="Lexend"/>
              <a:cs typeface="Lexend"/>
              <a:sym typeface="Lexend"/>
            </a:endParaRPr>
          </a:p>
          <a:p>
            <a:pPr indent="0" lvl="0" marL="0" rtl="0" algn="l">
              <a:spcBef>
                <a:spcPts val="0"/>
              </a:spcBef>
              <a:spcAft>
                <a:spcPts val="0"/>
              </a:spcAft>
              <a:buNone/>
            </a:pPr>
            <a:r>
              <a:rPr b="1" lang="en" sz="5000">
                <a:latin typeface="Lexend"/>
                <a:ea typeface="Lexend"/>
                <a:cs typeface="Lexend"/>
                <a:sym typeface="Lexend"/>
              </a:rPr>
              <a:t>1 </a:t>
            </a:r>
            <a:r>
              <a:rPr lang="en" sz="5000">
                <a:latin typeface="Lexend"/>
                <a:ea typeface="Lexend"/>
                <a:cs typeface="Lexend"/>
                <a:sym typeface="Lexend"/>
              </a:rPr>
              <a:t>Christmas Dinner</a:t>
            </a:r>
            <a:endParaRPr sz="5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2"/>
          <p:cNvSpPr txBox="1"/>
          <p:nvPr>
            <p:ph type="title"/>
          </p:nvPr>
        </p:nvSpPr>
        <p:spPr>
          <a:xfrm>
            <a:off x="265500" y="1081675"/>
            <a:ext cx="4045200" cy="178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Lexend"/>
                <a:ea typeface="Lexend"/>
                <a:cs typeface="Lexend"/>
                <a:sym typeface="Lexend"/>
              </a:rPr>
              <a:t>Some TOP 3</a:t>
            </a:r>
            <a:endParaRPr>
              <a:latin typeface="Lexend"/>
              <a:ea typeface="Lexend"/>
              <a:cs typeface="Lexend"/>
              <a:sym typeface="Lexend"/>
            </a:endParaRPr>
          </a:p>
        </p:txBody>
      </p:sp>
      <p:sp>
        <p:nvSpPr>
          <p:cNvPr id="190" name="Google Shape;190;p32"/>
          <p:cNvSpPr txBox="1"/>
          <p:nvPr>
            <p:ph idx="1" type="subTitle"/>
          </p:nvPr>
        </p:nvSpPr>
        <p:spPr>
          <a:xfrm>
            <a:off x="265500" y="29214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exend"/>
                <a:ea typeface="Lexend"/>
                <a:cs typeface="Lexend"/>
                <a:sym typeface="Lexend"/>
              </a:rPr>
              <a:t>Awards</a:t>
            </a:r>
            <a:endParaRPr>
              <a:latin typeface="Lexend"/>
              <a:ea typeface="Lexend"/>
              <a:cs typeface="Lexend"/>
              <a:sym typeface="Lexend"/>
            </a:endParaRPr>
          </a:p>
        </p:txBody>
      </p:sp>
      <p:pic>
        <p:nvPicPr>
          <p:cNvPr id="191" name="Google Shape;191;p32"/>
          <p:cNvPicPr preferRelativeResize="0"/>
          <p:nvPr/>
        </p:nvPicPr>
        <p:blipFill rotWithShape="1">
          <a:blip r:embed="rId3">
            <a:alphaModFix/>
          </a:blip>
          <a:srcRect b="-5471" l="-6522" r="-6522" t="-99446"/>
          <a:stretch/>
        </p:blipFill>
        <p:spPr>
          <a:xfrm>
            <a:off x="4572000" y="-579950"/>
            <a:ext cx="4572900" cy="4311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3"/>
          <p:cNvPicPr preferRelativeResize="0"/>
          <p:nvPr/>
        </p:nvPicPr>
        <p:blipFill rotWithShape="1">
          <a:blip r:embed="rId3">
            <a:alphaModFix/>
          </a:blip>
          <a:srcRect b="12501" l="0" r="0" t="12501"/>
          <a:stretch/>
        </p:blipFill>
        <p:spPr>
          <a:xfrm>
            <a:off x="-200" y="0"/>
            <a:ext cx="9144402" cy="5143500"/>
          </a:xfrm>
          <a:prstGeom prst="rect">
            <a:avLst/>
          </a:prstGeom>
          <a:noFill/>
          <a:ln>
            <a:noFill/>
          </a:ln>
        </p:spPr>
      </p:pic>
      <p:sp>
        <p:nvSpPr>
          <p:cNvPr id="197" name="Google Shape;197;p33"/>
          <p:cNvSpPr txBox="1"/>
          <p:nvPr>
            <p:ph idx="4294967295" type="body"/>
          </p:nvPr>
        </p:nvSpPr>
        <p:spPr>
          <a:xfrm>
            <a:off x="381000" y="4061050"/>
            <a:ext cx="5160000" cy="701400"/>
          </a:xfrm>
          <a:prstGeom prst="rect">
            <a:avLst/>
          </a:prstGeom>
          <a:solidFill>
            <a:schemeClr val="lt1"/>
          </a:solidFill>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400">
                <a:latin typeface="Lexend"/>
                <a:ea typeface="Lexend"/>
                <a:cs typeface="Lexend"/>
                <a:sym typeface="Lexend"/>
              </a:rPr>
              <a:t>Ready?</a:t>
            </a:r>
            <a:endParaRPr sz="2400">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4"/>
          <p:cNvPicPr preferRelativeResize="0"/>
          <p:nvPr/>
        </p:nvPicPr>
        <p:blipFill rotWithShape="1">
          <a:blip r:embed="rId3">
            <a:alphaModFix/>
          </a:blip>
          <a:srcRect b="-2742" l="-14714" r="-14701" t="-2731"/>
          <a:stretch/>
        </p:blipFill>
        <p:spPr>
          <a:xfrm>
            <a:off x="83275" y="1365900"/>
            <a:ext cx="2959498" cy="2411704"/>
          </a:xfrm>
          <a:prstGeom prst="rect">
            <a:avLst/>
          </a:prstGeom>
          <a:noFill/>
          <a:ln>
            <a:noFill/>
          </a:ln>
        </p:spPr>
      </p:pic>
      <p:pic>
        <p:nvPicPr>
          <p:cNvPr id="203" name="Google Shape;203;p34"/>
          <p:cNvPicPr preferRelativeResize="0"/>
          <p:nvPr/>
        </p:nvPicPr>
        <p:blipFill rotWithShape="1">
          <a:blip r:embed="rId4">
            <a:alphaModFix/>
          </a:blip>
          <a:srcRect b="-38873" l="12134" r="-70336" t="9940"/>
          <a:stretch/>
        </p:blipFill>
        <p:spPr>
          <a:xfrm>
            <a:off x="3098025" y="1365900"/>
            <a:ext cx="2959472" cy="2411696"/>
          </a:xfrm>
          <a:prstGeom prst="rect">
            <a:avLst/>
          </a:prstGeom>
          <a:noFill/>
          <a:ln>
            <a:noFill/>
          </a:ln>
        </p:spPr>
      </p:pic>
      <p:pic>
        <p:nvPicPr>
          <p:cNvPr id="204" name="Google Shape;204;p34"/>
          <p:cNvPicPr preferRelativeResize="0"/>
          <p:nvPr/>
        </p:nvPicPr>
        <p:blipFill rotWithShape="1">
          <a:blip r:embed="rId5">
            <a:alphaModFix/>
          </a:blip>
          <a:srcRect b="7849" l="-5102" r="-5102" t="2343"/>
          <a:stretch/>
        </p:blipFill>
        <p:spPr>
          <a:xfrm>
            <a:off x="6112750" y="1365900"/>
            <a:ext cx="2959498" cy="2411700"/>
          </a:xfrm>
          <a:prstGeom prst="rect">
            <a:avLst/>
          </a:prstGeom>
          <a:noFill/>
          <a:ln>
            <a:noFill/>
          </a:ln>
        </p:spPr>
      </p:pic>
      <p:sp>
        <p:nvSpPr>
          <p:cNvPr id="205" name="Google Shape;205;p34"/>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a:t>
            </a:r>
            <a:r>
              <a:rPr i="1" lang="en">
                <a:latin typeface="Lexend"/>
                <a:ea typeface="Lexend"/>
                <a:cs typeface="Lexend"/>
                <a:sym typeface="Lexend"/>
              </a:rPr>
              <a:t>Sharing is Caring</a:t>
            </a:r>
            <a:r>
              <a:rPr lang="en">
                <a:latin typeface="Lexend"/>
                <a:ea typeface="Lexend"/>
                <a:cs typeface="Lexend"/>
                <a:sym typeface="Lexend"/>
              </a:rPr>
              <a:t> Participants</a:t>
            </a:r>
            <a:endParaRPr>
              <a:latin typeface="Lexend"/>
              <a:ea typeface="Lexend"/>
              <a:cs typeface="Lexend"/>
              <a:sym typeface="Lexend"/>
            </a:endParaRPr>
          </a:p>
        </p:txBody>
      </p:sp>
      <p:sp>
        <p:nvSpPr>
          <p:cNvPr id="206" name="Google Shape;206;p34"/>
          <p:cNvSpPr txBox="1"/>
          <p:nvPr>
            <p:ph idx="4294967295" type="title"/>
          </p:nvPr>
        </p:nvSpPr>
        <p:spPr>
          <a:xfrm>
            <a:off x="6138700"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Andrei - 33 times</a:t>
            </a:r>
            <a:endParaRPr sz="1800">
              <a:latin typeface="Lexend"/>
              <a:ea typeface="Lexend"/>
              <a:cs typeface="Lexend"/>
              <a:sym typeface="Lexend"/>
            </a:endParaRPr>
          </a:p>
        </p:txBody>
      </p:sp>
      <p:sp>
        <p:nvSpPr>
          <p:cNvPr id="207" name="Google Shape;207;p34"/>
          <p:cNvSpPr txBox="1"/>
          <p:nvPr>
            <p:ph idx="4294967295" type="title"/>
          </p:nvPr>
        </p:nvSpPr>
        <p:spPr>
          <a:xfrm>
            <a:off x="109225"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Alexandra - 37 times</a:t>
            </a:r>
            <a:endParaRPr sz="1800">
              <a:latin typeface="Lexend"/>
              <a:ea typeface="Lexend"/>
              <a:cs typeface="Lexend"/>
              <a:sym typeface="Lexend"/>
            </a:endParaRPr>
          </a:p>
        </p:txBody>
      </p:sp>
      <p:sp>
        <p:nvSpPr>
          <p:cNvPr id="208" name="Google Shape;208;p34"/>
          <p:cNvSpPr txBox="1"/>
          <p:nvPr>
            <p:ph idx="4294967295" type="title"/>
          </p:nvPr>
        </p:nvSpPr>
        <p:spPr>
          <a:xfrm>
            <a:off x="2992050" y="3911625"/>
            <a:ext cx="3159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Mihai &amp; Oraldo - 34 times</a:t>
            </a:r>
            <a:endParaRPr sz="1800">
              <a:latin typeface="Lexend"/>
              <a:ea typeface="Lexend"/>
              <a:cs typeface="Lexend"/>
              <a:sym typeface="Lexend"/>
            </a:endParaRPr>
          </a:p>
        </p:txBody>
      </p:sp>
      <p:pic>
        <p:nvPicPr>
          <p:cNvPr id="209" name="Google Shape;209;p34"/>
          <p:cNvPicPr preferRelativeResize="0"/>
          <p:nvPr/>
        </p:nvPicPr>
        <p:blipFill rotWithShape="1">
          <a:blip r:embed="rId6">
            <a:alphaModFix/>
          </a:blip>
          <a:srcRect b="0" l="0" r="0" t="-4199"/>
          <a:stretch/>
        </p:blipFill>
        <p:spPr>
          <a:xfrm>
            <a:off x="4275000" y="1916200"/>
            <a:ext cx="1609324" cy="16766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5"/>
          <p:cNvPicPr preferRelativeResize="0"/>
          <p:nvPr/>
        </p:nvPicPr>
        <p:blipFill rotWithShape="1">
          <a:blip r:embed="rId3">
            <a:alphaModFix/>
          </a:blip>
          <a:srcRect b="-2742" l="-14714" r="-14701" t="-2731"/>
          <a:stretch/>
        </p:blipFill>
        <p:spPr>
          <a:xfrm>
            <a:off x="83275" y="1365900"/>
            <a:ext cx="2959498" cy="2411704"/>
          </a:xfrm>
          <a:prstGeom prst="rect">
            <a:avLst/>
          </a:prstGeom>
          <a:noFill/>
          <a:ln>
            <a:noFill/>
          </a:ln>
        </p:spPr>
      </p:pic>
      <p:pic>
        <p:nvPicPr>
          <p:cNvPr id="215" name="Google Shape;215;p35"/>
          <p:cNvPicPr preferRelativeResize="0"/>
          <p:nvPr/>
        </p:nvPicPr>
        <p:blipFill rotWithShape="1">
          <a:blip r:embed="rId4">
            <a:alphaModFix/>
          </a:blip>
          <a:srcRect b="-26070" l="-200822" r="142619" t="-2862"/>
          <a:stretch/>
        </p:blipFill>
        <p:spPr>
          <a:xfrm>
            <a:off x="3098025" y="1365900"/>
            <a:ext cx="2959472" cy="2411696"/>
          </a:xfrm>
          <a:prstGeom prst="rect">
            <a:avLst/>
          </a:prstGeom>
          <a:noFill/>
          <a:ln>
            <a:noFill/>
          </a:ln>
        </p:spPr>
      </p:pic>
      <p:sp>
        <p:nvSpPr>
          <p:cNvPr id="216" name="Google Shape;216;p35"/>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a:t>
            </a:r>
            <a:r>
              <a:rPr i="1" lang="en">
                <a:latin typeface="Lexend"/>
                <a:ea typeface="Lexend"/>
                <a:cs typeface="Lexend"/>
                <a:sym typeface="Lexend"/>
              </a:rPr>
              <a:t>Random Chat </a:t>
            </a:r>
            <a:r>
              <a:rPr lang="en">
                <a:latin typeface="Lexend"/>
                <a:ea typeface="Lexend"/>
                <a:cs typeface="Lexend"/>
                <a:sym typeface="Lexend"/>
              </a:rPr>
              <a:t>Participants</a:t>
            </a:r>
            <a:endParaRPr>
              <a:latin typeface="Lexend"/>
              <a:ea typeface="Lexend"/>
              <a:cs typeface="Lexend"/>
              <a:sym typeface="Lexend"/>
            </a:endParaRPr>
          </a:p>
        </p:txBody>
      </p:sp>
      <p:sp>
        <p:nvSpPr>
          <p:cNvPr id="217" name="Google Shape;217;p35"/>
          <p:cNvSpPr txBox="1"/>
          <p:nvPr>
            <p:ph idx="4294967295" type="title"/>
          </p:nvPr>
        </p:nvSpPr>
        <p:spPr>
          <a:xfrm>
            <a:off x="6057500"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Mihai</a:t>
            </a:r>
            <a:r>
              <a:rPr lang="en" sz="1800">
                <a:latin typeface="Lexend"/>
                <a:ea typeface="Lexend"/>
                <a:cs typeface="Lexend"/>
                <a:sym typeface="Lexend"/>
              </a:rPr>
              <a:t> - 18 times</a:t>
            </a:r>
            <a:endParaRPr sz="1800">
              <a:latin typeface="Lexend"/>
              <a:ea typeface="Lexend"/>
              <a:cs typeface="Lexend"/>
              <a:sym typeface="Lexend"/>
            </a:endParaRPr>
          </a:p>
        </p:txBody>
      </p:sp>
      <p:sp>
        <p:nvSpPr>
          <p:cNvPr id="218" name="Google Shape;218;p35"/>
          <p:cNvSpPr txBox="1"/>
          <p:nvPr>
            <p:ph idx="4294967295" type="title"/>
          </p:nvPr>
        </p:nvSpPr>
        <p:spPr>
          <a:xfrm>
            <a:off x="109225"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Alexandra - 44 times</a:t>
            </a:r>
            <a:endParaRPr sz="1800">
              <a:latin typeface="Lexend"/>
              <a:ea typeface="Lexend"/>
              <a:cs typeface="Lexend"/>
              <a:sym typeface="Lexend"/>
            </a:endParaRPr>
          </a:p>
        </p:txBody>
      </p:sp>
      <p:sp>
        <p:nvSpPr>
          <p:cNvPr id="219" name="Google Shape;219;p35"/>
          <p:cNvSpPr txBox="1"/>
          <p:nvPr>
            <p:ph idx="4294967295" type="title"/>
          </p:nvPr>
        </p:nvSpPr>
        <p:spPr>
          <a:xfrm>
            <a:off x="3118200"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Oraldo - 24 times</a:t>
            </a:r>
            <a:endParaRPr sz="1800">
              <a:latin typeface="Lexend"/>
              <a:ea typeface="Lexend"/>
              <a:cs typeface="Lexend"/>
              <a:sym typeface="Lexend"/>
            </a:endParaRPr>
          </a:p>
        </p:txBody>
      </p:sp>
      <p:pic>
        <p:nvPicPr>
          <p:cNvPr id="220" name="Google Shape;220;p35"/>
          <p:cNvPicPr preferRelativeResize="0"/>
          <p:nvPr/>
        </p:nvPicPr>
        <p:blipFill rotWithShape="1">
          <a:blip r:embed="rId5">
            <a:alphaModFix/>
          </a:blip>
          <a:srcRect b="0" l="0" r="0" t="-4199"/>
          <a:stretch/>
        </p:blipFill>
        <p:spPr>
          <a:xfrm>
            <a:off x="3394225" y="1338675"/>
            <a:ext cx="2367076" cy="2466150"/>
          </a:xfrm>
          <a:prstGeom prst="rect">
            <a:avLst/>
          </a:prstGeom>
          <a:noFill/>
          <a:ln>
            <a:noFill/>
          </a:ln>
        </p:spPr>
      </p:pic>
      <p:pic>
        <p:nvPicPr>
          <p:cNvPr id="221" name="Google Shape;221;p35"/>
          <p:cNvPicPr preferRelativeResize="0"/>
          <p:nvPr/>
        </p:nvPicPr>
        <p:blipFill rotWithShape="1">
          <a:blip r:embed="rId4">
            <a:alphaModFix/>
          </a:blip>
          <a:srcRect b="0" l="8737" r="-22658" t="7158"/>
          <a:stretch/>
        </p:blipFill>
        <p:spPr>
          <a:xfrm>
            <a:off x="6351975" y="1387036"/>
            <a:ext cx="2907600" cy="2369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6"/>
          <p:cNvPicPr preferRelativeResize="0"/>
          <p:nvPr/>
        </p:nvPicPr>
        <p:blipFill rotWithShape="1">
          <a:blip r:embed="rId3">
            <a:alphaModFix/>
          </a:blip>
          <a:srcRect b="6454" l="-3044" r="-3044" t="816"/>
          <a:stretch/>
        </p:blipFill>
        <p:spPr>
          <a:xfrm>
            <a:off x="311700" y="1387025"/>
            <a:ext cx="2643608" cy="2411700"/>
          </a:xfrm>
          <a:prstGeom prst="rect">
            <a:avLst/>
          </a:prstGeom>
          <a:noFill/>
          <a:ln>
            <a:noFill/>
          </a:ln>
        </p:spPr>
      </p:pic>
      <p:pic>
        <p:nvPicPr>
          <p:cNvPr id="227" name="Google Shape;227;p36"/>
          <p:cNvPicPr preferRelativeResize="0"/>
          <p:nvPr/>
        </p:nvPicPr>
        <p:blipFill rotWithShape="1">
          <a:blip r:embed="rId4">
            <a:alphaModFix/>
          </a:blip>
          <a:srcRect b="-26070" l="-200822" r="142619" t="-2862"/>
          <a:stretch/>
        </p:blipFill>
        <p:spPr>
          <a:xfrm>
            <a:off x="3098025" y="1365900"/>
            <a:ext cx="2959472" cy="2411696"/>
          </a:xfrm>
          <a:prstGeom prst="rect">
            <a:avLst/>
          </a:prstGeom>
          <a:noFill/>
          <a:ln>
            <a:noFill/>
          </a:ln>
        </p:spPr>
      </p:pic>
      <p:sp>
        <p:nvSpPr>
          <p:cNvPr id="228" name="Google Shape;228;p36"/>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Lexend"/>
                <a:ea typeface="Lexend"/>
                <a:cs typeface="Lexend"/>
                <a:sym typeface="Lexend"/>
              </a:rPr>
              <a:t>TOP 3 People Offering </a:t>
            </a:r>
            <a:r>
              <a:rPr i="1" lang="en" sz="2700">
                <a:latin typeface="Lexend"/>
                <a:ea typeface="Lexend"/>
                <a:cs typeface="Lexend"/>
                <a:sym typeface="Lexend"/>
              </a:rPr>
              <a:t>Certificates of Recognition</a:t>
            </a:r>
            <a:endParaRPr sz="2700">
              <a:latin typeface="Lexend"/>
              <a:ea typeface="Lexend"/>
              <a:cs typeface="Lexend"/>
              <a:sym typeface="Lexend"/>
            </a:endParaRPr>
          </a:p>
        </p:txBody>
      </p:sp>
      <p:sp>
        <p:nvSpPr>
          <p:cNvPr id="229" name="Google Shape;229;p36"/>
          <p:cNvSpPr txBox="1"/>
          <p:nvPr>
            <p:ph idx="4294967295" type="title"/>
          </p:nvPr>
        </p:nvSpPr>
        <p:spPr>
          <a:xfrm>
            <a:off x="6031575" y="4015050"/>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GabiB &amp; Lidia </a:t>
            </a:r>
            <a:r>
              <a:rPr lang="en" sz="1800">
                <a:latin typeface="Lexend"/>
                <a:ea typeface="Lexend"/>
                <a:cs typeface="Lexend"/>
                <a:sym typeface="Lexend"/>
              </a:rPr>
              <a:t>- 5 times</a:t>
            </a:r>
            <a:endParaRPr sz="1800">
              <a:latin typeface="Lexend"/>
              <a:ea typeface="Lexend"/>
              <a:cs typeface="Lexend"/>
              <a:sym typeface="Lexend"/>
            </a:endParaRPr>
          </a:p>
        </p:txBody>
      </p:sp>
      <p:sp>
        <p:nvSpPr>
          <p:cNvPr id="230" name="Google Shape;230;p36"/>
          <p:cNvSpPr txBox="1"/>
          <p:nvPr>
            <p:ph idx="4294967295" type="title"/>
          </p:nvPr>
        </p:nvSpPr>
        <p:spPr>
          <a:xfrm>
            <a:off x="179700" y="4015050"/>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Marius</a:t>
            </a:r>
            <a:r>
              <a:rPr lang="en" sz="1800">
                <a:latin typeface="Lexend"/>
                <a:ea typeface="Lexend"/>
                <a:cs typeface="Lexend"/>
                <a:sym typeface="Lexend"/>
              </a:rPr>
              <a:t> - 23 times</a:t>
            </a:r>
            <a:endParaRPr sz="1800">
              <a:latin typeface="Lexend"/>
              <a:ea typeface="Lexend"/>
              <a:cs typeface="Lexend"/>
              <a:sym typeface="Lexend"/>
            </a:endParaRPr>
          </a:p>
        </p:txBody>
      </p:sp>
      <p:sp>
        <p:nvSpPr>
          <p:cNvPr id="231" name="Google Shape;231;p36"/>
          <p:cNvSpPr txBox="1"/>
          <p:nvPr>
            <p:ph idx="4294967295" type="title"/>
          </p:nvPr>
        </p:nvSpPr>
        <p:spPr>
          <a:xfrm>
            <a:off x="3123963" y="4015050"/>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Dragos</a:t>
            </a:r>
            <a:r>
              <a:rPr lang="en" sz="1800">
                <a:latin typeface="Lexend"/>
                <a:ea typeface="Lexend"/>
                <a:cs typeface="Lexend"/>
                <a:sym typeface="Lexend"/>
              </a:rPr>
              <a:t>- 11 times</a:t>
            </a:r>
            <a:endParaRPr sz="1800">
              <a:latin typeface="Lexend"/>
              <a:ea typeface="Lexend"/>
              <a:cs typeface="Lexend"/>
              <a:sym typeface="Lexend"/>
            </a:endParaRPr>
          </a:p>
        </p:txBody>
      </p:sp>
      <p:pic>
        <p:nvPicPr>
          <p:cNvPr id="232" name="Google Shape;232;p36"/>
          <p:cNvPicPr preferRelativeResize="0"/>
          <p:nvPr/>
        </p:nvPicPr>
        <p:blipFill rotWithShape="1">
          <a:blip r:embed="rId5">
            <a:alphaModFix/>
          </a:blip>
          <a:srcRect b="0" l="2005" r="2015" t="0"/>
          <a:stretch/>
        </p:blipFill>
        <p:spPr>
          <a:xfrm>
            <a:off x="3388463" y="1359800"/>
            <a:ext cx="2367076" cy="2466150"/>
          </a:xfrm>
          <a:prstGeom prst="rect">
            <a:avLst/>
          </a:prstGeom>
          <a:noFill/>
          <a:ln>
            <a:noFill/>
          </a:ln>
        </p:spPr>
      </p:pic>
      <p:pic>
        <p:nvPicPr>
          <p:cNvPr id="233" name="Google Shape;233;p36"/>
          <p:cNvPicPr preferRelativeResize="0"/>
          <p:nvPr/>
        </p:nvPicPr>
        <p:blipFill>
          <a:blip r:embed="rId6">
            <a:alphaModFix/>
          </a:blip>
          <a:stretch>
            <a:fillRect/>
          </a:stretch>
        </p:blipFill>
        <p:spPr>
          <a:xfrm>
            <a:off x="6109050" y="1359800"/>
            <a:ext cx="1580976" cy="1580976"/>
          </a:xfrm>
          <a:prstGeom prst="rect">
            <a:avLst/>
          </a:prstGeom>
          <a:noFill/>
          <a:ln>
            <a:noFill/>
          </a:ln>
        </p:spPr>
      </p:pic>
      <p:pic>
        <p:nvPicPr>
          <p:cNvPr id="234" name="Google Shape;234;p36"/>
          <p:cNvPicPr preferRelativeResize="0"/>
          <p:nvPr/>
        </p:nvPicPr>
        <p:blipFill>
          <a:blip r:embed="rId7">
            <a:alphaModFix/>
          </a:blip>
          <a:stretch>
            <a:fillRect/>
          </a:stretch>
        </p:blipFill>
        <p:spPr>
          <a:xfrm>
            <a:off x="7446375" y="2395250"/>
            <a:ext cx="1516376" cy="15163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37"/>
          <p:cNvPicPr preferRelativeResize="0"/>
          <p:nvPr/>
        </p:nvPicPr>
        <p:blipFill rotWithShape="1">
          <a:blip r:embed="rId3">
            <a:alphaModFix/>
          </a:blip>
          <a:srcRect b="0" l="0" r="-9613" t="9"/>
          <a:stretch/>
        </p:blipFill>
        <p:spPr>
          <a:xfrm>
            <a:off x="311700" y="1365900"/>
            <a:ext cx="2786326" cy="2541904"/>
          </a:xfrm>
          <a:prstGeom prst="rect">
            <a:avLst/>
          </a:prstGeom>
          <a:noFill/>
          <a:ln>
            <a:noFill/>
          </a:ln>
        </p:spPr>
      </p:pic>
      <p:pic>
        <p:nvPicPr>
          <p:cNvPr id="240" name="Google Shape;240;p37"/>
          <p:cNvPicPr preferRelativeResize="0"/>
          <p:nvPr/>
        </p:nvPicPr>
        <p:blipFill rotWithShape="1">
          <a:blip r:embed="rId4">
            <a:alphaModFix/>
          </a:blip>
          <a:srcRect b="-26070" l="-200822" r="142619" t="-2862"/>
          <a:stretch/>
        </p:blipFill>
        <p:spPr>
          <a:xfrm>
            <a:off x="3098025" y="1365900"/>
            <a:ext cx="2959472" cy="2411696"/>
          </a:xfrm>
          <a:prstGeom prst="rect">
            <a:avLst/>
          </a:prstGeom>
          <a:noFill/>
          <a:ln>
            <a:noFill/>
          </a:ln>
        </p:spPr>
      </p:pic>
      <p:sp>
        <p:nvSpPr>
          <p:cNvPr id="241" name="Google Shape;241;p37"/>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latin typeface="Lexend"/>
                <a:ea typeface="Lexend"/>
                <a:cs typeface="Lexend"/>
                <a:sym typeface="Lexend"/>
              </a:rPr>
              <a:t>TOP 3 People Receiving </a:t>
            </a:r>
            <a:r>
              <a:rPr i="1" lang="en" sz="2600">
                <a:latin typeface="Lexend"/>
                <a:ea typeface="Lexend"/>
                <a:cs typeface="Lexend"/>
                <a:sym typeface="Lexend"/>
              </a:rPr>
              <a:t>Certificates of Recognition</a:t>
            </a:r>
            <a:endParaRPr sz="2600">
              <a:latin typeface="Lexend"/>
              <a:ea typeface="Lexend"/>
              <a:cs typeface="Lexend"/>
              <a:sym typeface="Lexend"/>
            </a:endParaRPr>
          </a:p>
        </p:txBody>
      </p:sp>
      <p:sp>
        <p:nvSpPr>
          <p:cNvPr id="242" name="Google Shape;242;p37"/>
          <p:cNvSpPr txBox="1"/>
          <p:nvPr>
            <p:ph idx="4294967295" type="title"/>
          </p:nvPr>
        </p:nvSpPr>
        <p:spPr>
          <a:xfrm>
            <a:off x="6028375" y="3974650"/>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Lidia - 5 times</a:t>
            </a:r>
            <a:endParaRPr sz="1800">
              <a:latin typeface="Lexend"/>
              <a:ea typeface="Lexend"/>
              <a:cs typeface="Lexend"/>
              <a:sym typeface="Lexend"/>
            </a:endParaRPr>
          </a:p>
        </p:txBody>
      </p:sp>
      <p:sp>
        <p:nvSpPr>
          <p:cNvPr id="243" name="Google Shape;243;p37"/>
          <p:cNvSpPr txBox="1"/>
          <p:nvPr>
            <p:ph idx="4294967295" type="title"/>
          </p:nvPr>
        </p:nvSpPr>
        <p:spPr>
          <a:xfrm>
            <a:off x="251063" y="3974650"/>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Alexandra </a:t>
            </a:r>
            <a:r>
              <a:rPr lang="en" sz="1800">
                <a:latin typeface="Lexend"/>
                <a:ea typeface="Lexend"/>
                <a:cs typeface="Lexend"/>
                <a:sym typeface="Lexend"/>
              </a:rPr>
              <a:t>- 9 times</a:t>
            </a:r>
            <a:endParaRPr sz="1800">
              <a:latin typeface="Lexend"/>
              <a:ea typeface="Lexend"/>
              <a:cs typeface="Lexend"/>
              <a:sym typeface="Lexend"/>
            </a:endParaRPr>
          </a:p>
        </p:txBody>
      </p:sp>
      <p:sp>
        <p:nvSpPr>
          <p:cNvPr id="244" name="Google Shape;244;p37"/>
          <p:cNvSpPr txBox="1"/>
          <p:nvPr>
            <p:ph idx="4294967295" type="title"/>
          </p:nvPr>
        </p:nvSpPr>
        <p:spPr>
          <a:xfrm>
            <a:off x="3055113" y="3974650"/>
            <a:ext cx="3045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Andrei &amp; Oraldo </a:t>
            </a:r>
            <a:r>
              <a:rPr lang="en" sz="1800">
                <a:latin typeface="Lexend"/>
                <a:ea typeface="Lexend"/>
                <a:cs typeface="Lexend"/>
                <a:sym typeface="Lexend"/>
              </a:rPr>
              <a:t>- 6 times</a:t>
            </a:r>
            <a:endParaRPr sz="1800">
              <a:latin typeface="Lexend"/>
              <a:ea typeface="Lexend"/>
              <a:cs typeface="Lexend"/>
              <a:sym typeface="Lexend"/>
            </a:endParaRPr>
          </a:p>
        </p:txBody>
      </p:sp>
      <p:pic>
        <p:nvPicPr>
          <p:cNvPr id="245" name="Google Shape;245;p37"/>
          <p:cNvPicPr preferRelativeResize="0"/>
          <p:nvPr/>
        </p:nvPicPr>
        <p:blipFill>
          <a:blip r:embed="rId5">
            <a:alphaModFix/>
          </a:blip>
          <a:stretch>
            <a:fillRect/>
          </a:stretch>
        </p:blipFill>
        <p:spPr>
          <a:xfrm>
            <a:off x="6276325" y="1365900"/>
            <a:ext cx="2411700" cy="2411700"/>
          </a:xfrm>
          <a:prstGeom prst="rect">
            <a:avLst/>
          </a:prstGeom>
          <a:noFill/>
          <a:ln>
            <a:noFill/>
          </a:ln>
        </p:spPr>
      </p:pic>
      <p:pic>
        <p:nvPicPr>
          <p:cNvPr id="246" name="Google Shape;246;p37"/>
          <p:cNvPicPr preferRelativeResize="0"/>
          <p:nvPr/>
        </p:nvPicPr>
        <p:blipFill>
          <a:blip r:embed="rId6">
            <a:alphaModFix/>
          </a:blip>
          <a:stretch>
            <a:fillRect/>
          </a:stretch>
        </p:blipFill>
        <p:spPr>
          <a:xfrm>
            <a:off x="3306775" y="1387025"/>
            <a:ext cx="1265224" cy="1265226"/>
          </a:xfrm>
          <a:prstGeom prst="rect">
            <a:avLst/>
          </a:prstGeom>
          <a:noFill/>
          <a:ln>
            <a:noFill/>
          </a:ln>
        </p:spPr>
      </p:pic>
      <p:pic>
        <p:nvPicPr>
          <p:cNvPr id="247" name="Google Shape;247;p37"/>
          <p:cNvPicPr preferRelativeResize="0"/>
          <p:nvPr/>
        </p:nvPicPr>
        <p:blipFill>
          <a:blip r:embed="rId7">
            <a:alphaModFix/>
          </a:blip>
          <a:stretch>
            <a:fillRect/>
          </a:stretch>
        </p:blipFill>
        <p:spPr>
          <a:xfrm>
            <a:off x="4307275" y="2571750"/>
            <a:ext cx="1265224" cy="12652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38"/>
          <p:cNvPicPr preferRelativeResize="0"/>
          <p:nvPr/>
        </p:nvPicPr>
        <p:blipFill rotWithShape="1">
          <a:blip r:embed="rId3">
            <a:alphaModFix/>
          </a:blip>
          <a:srcRect b="5951" l="-11674" r="-2442" t="1050"/>
          <a:stretch/>
        </p:blipFill>
        <p:spPr>
          <a:xfrm>
            <a:off x="83275" y="1365900"/>
            <a:ext cx="2959498" cy="2411704"/>
          </a:xfrm>
          <a:prstGeom prst="rect">
            <a:avLst/>
          </a:prstGeom>
          <a:noFill/>
          <a:ln>
            <a:noFill/>
          </a:ln>
        </p:spPr>
      </p:pic>
      <p:pic>
        <p:nvPicPr>
          <p:cNvPr id="253" name="Google Shape;253;p38"/>
          <p:cNvPicPr preferRelativeResize="0"/>
          <p:nvPr/>
        </p:nvPicPr>
        <p:blipFill rotWithShape="1">
          <a:blip r:embed="rId4">
            <a:alphaModFix/>
          </a:blip>
          <a:srcRect b="-26070" l="-200822" r="142619" t="-2862"/>
          <a:stretch/>
        </p:blipFill>
        <p:spPr>
          <a:xfrm>
            <a:off x="3098025" y="1365900"/>
            <a:ext cx="2959472" cy="2411696"/>
          </a:xfrm>
          <a:prstGeom prst="rect">
            <a:avLst/>
          </a:prstGeom>
          <a:noFill/>
          <a:ln>
            <a:noFill/>
          </a:ln>
        </p:spPr>
      </p:pic>
      <p:sp>
        <p:nvSpPr>
          <p:cNvPr id="254" name="Google Shape;254;p38"/>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a:t>
            </a:r>
            <a:r>
              <a:rPr i="1" lang="en">
                <a:latin typeface="Lexend"/>
                <a:ea typeface="Lexend"/>
                <a:cs typeface="Lexend"/>
                <a:sym typeface="Lexend"/>
              </a:rPr>
              <a:t>People Winning Garage Contests</a:t>
            </a:r>
            <a:endParaRPr>
              <a:latin typeface="Lexend"/>
              <a:ea typeface="Lexend"/>
              <a:cs typeface="Lexend"/>
              <a:sym typeface="Lexend"/>
            </a:endParaRPr>
          </a:p>
        </p:txBody>
      </p:sp>
      <p:sp>
        <p:nvSpPr>
          <p:cNvPr id="255" name="Google Shape;255;p38"/>
          <p:cNvSpPr txBox="1"/>
          <p:nvPr>
            <p:ph idx="4294967295" type="title"/>
          </p:nvPr>
        </p:nvSpPr>
        <p:spPr>
          <a:xfrm>
            <a:off x="6351975" y="3911625"/>
            <a:ext cx="2367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Mihai</a:t>
            </a:r>
            <a:endParaRPr sz="2100">
              <a:latin typeface="Lexend"/>
              <a:ea typeface="Lexend"/>
              <a:cs typeface="Lexend"/>
              <a:sym typeface="Lexend"/>
            </a:endParaRPr>
          </a:p>
        </p:txBody>
      </p:sp>
      <p:sp>
        <p:nvSpPr>
          <p:cNvPr id="256" name="Google Shape;256;p38"/>
          <p:cNvSpPr txBox="1"/>
          <p:nvPr>
            <p:ph idx="4294967295" type="title"/>
          </p:nvPr>
        </p:nvSpPr>
        <p:spPr>
          <a:xfrm>
            <a:off x="399175" y="3911625"/>
            <a:ext cx="2643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Dan</a:t>
            </a:r>
            <a:endParaRPr sz="2100">
              <a:latin typeface="Lexend"/>
              <a:ea typeface="Lexend"/>
              <a:cs typeface="Lexend"/>
              <a:sym typeface="Lexend"/>
            </a:endParaRPr>
          </a:p>
        </p:txBody>
      </p:sp>
      <p:sp>
        <p:nvSpPr>
          <p:cNvPr id="257" name="Google Shape;257;p38"/>
          <p:cNvSpPr txBox="1"/>
          <p:nvPr>
            <p:ph idx="4294967295" type="title"/>
          </p:nvPr>
        </p:nvSpPr>
        <p:spPr>
          <a:xfrm>
            <a:off x="3118200"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GabiC</a:t>
            </a:r>
            <a:endParaRPr sz="2100">
              <a:latin typeface="Lexend"/>
              <a:ea typeface="Lexend"/>
              <a:cs typeface="Lexend"/>
              <a:sym typeface="Lexend"/>
            </a:endParaRPr>
          </a:p>
        </p:txBody>
      </p:sp>
      <p:pic>
        <p:nvPicPr>
          <p:cNvPr id="258" name="Google Shape;258;p38"/>
          <p:cNvPicPr preferRelativeResize="0"/>
          <p:nvPr/>
        </p:nvPicPr>
        <p:blipFill rotWithShape="1">
          <a:blip r:embed="rId5">
            <a:alphaModFix/>
          </a:blip>
          <a:srcRect b="0" l="2005" r="2015" t="0"/>
          <a:stretch/>
        </p:blipFill>
        <p:spPr>
          <a:xfrm>
            <a:off x="3513825" y="1338662"/>
            <a:ext cx="2367076" cy="2466150"/>
          </a:xfrm>
          <a:prstGeom prst="rect">
            <a:avLst/>
          </a:prstGeom>
          <a:noFill/>
          <a:ln>
            <a:noFill/>
          </a:ln>
        </p:spPr>
      </p:pic>
      <p:pic>
        <p:nvPicPr>
          <p:cNvPr id="259" name="Google Shape;259;p38"/>
          <p:cNvPicPr preferRelativeResize="0"/>
          <p:nvPr/>
        </p:nvPicPr>
        <p:blipFill rotWithShape="1">
          <a:blip r:embed="rId4">
            <a:alphaModFix/>
          </a:blip>
          <a:srcRect b="0" l="8737" r="-22658" t="7158"/>
          <a:stretch/>
        </p:blipFill>
        <p:spPr>
          <a:xfrm>
            <a:off x="6351975" y="1387036"/>
            <a:ext cx="2907600" cy="23694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39"/>
          <p:cNvPicPr preferRelativeResize="0"/>
          <p:nvPr/>
        </p:nvPicPr>
        <p:blipFill rotWithShape="1">
          <a:blip r:embed="rId3">
            <a:alphaModFix/>
          </a:blip>
          <a:srcRect b="4388" l="-5966" r="-5977" t="4379"/>
          <a:stretch/>
        </p:blipFill>
        <p:spPr>
          <a:xfrm>
            <a:off x="83275" y="1365900"/>
            <a:ext cx="2959498" cy="2411704"/>
          </a:xfrm>
          <a:prstGeom prst="rect">
            <a:avLst/>
          </a:prstGeom>
          <a:noFill/>
          <a:ln>
            <a:noFill/>
          </a:ln>
        </p:spPr>
      </p:pic>
      <p:pic>
        <p:nvPicPr>
          <p:cNvPr id="265" name="Google Shape;265;p39"/>
          <p:cNvPicPr preferRelativeResize="0"/>
          <p:nvPr/>
        </p:nvPicPr>
        <p:blipFill rotWithShape="1">
          <a:blip r:embed="rId4">
            <a:alphaModFix/>
          </a:blip>
          <a:srcRect b="-26070" l="-200822" r="142619" t="-2862"/>
          <a:stretch/>
        </p:blipFill>
        <p:spPr>
          <a:xfrm>
            <a:off x="3098025" y="1365900"/>
            <a:ext cx="2959472" cy="2411696"/>
          </a:xfrm>
          <a:prstGeom prst="rect">
            <a:avLst/>
          </a:prstGeom>
          <a:noFill/>
          <a:ln>
            <a:noFill/>
          </a:ln>
        </p:spPr>
      </p:pic>
      <p:sp>
        <p:nvSpPr>
          <p:cNvPr id="266" name="Google Shape;266;p39"/>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a:t>
            </a:r>
            <a:r>
              <a:rPr i="1" lang="en">
                <a:latin typeface="Lexend"/>
                <a:ea typeface="Lexend"/>
                <a:cs typeface="Lexend"/>
                <a:sym typeface="Lexend"/>
              </a:rPr>
              <a:t>Slack MVPs </a:t>
            </a:r>
            <a:r>
              <a:rPr lang="en">
                <a:latin typeface="Lexend"/>
                <a:ea typeface="Lexend"/>
                <a:cs typeface="Lexend"/>
                <a:sym typeface="Lexend"/>
              </a:rPr>
              <a:t>Of The Year</a:t>
            </a:r>
            <a:endParaRPr>
              <a:latin typeface="Lexend"/>
              <a:ea typeface="Lexend"/>
              <a:cs typeface="Lexend"/>
              <a:sym typeface="Lexend"/>
            </a:endParaRPr>
          </a:p>
        </p:txBody>
      </p:sp>
      <p:sp>
        <p:nvSpPr>
          <p:cNvPr id="267" name="Google Shape;267;p39"/>
          <p:cNvSpPr txBox="1"/>
          <p:nvPr>
            <p:ph idx="4294967295" type="title"/>
          </p:nvPr>
        </p:nvSpPr>
        <p:spPr>
          <a:xfrm>
            <a:off x="6161700" y="3911625"/>
            <a:ext cx="290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exend"/>
                <a:ea typeface="Lexend"/>
                <a:cs typeface="Lexend"/>
                <a:sym typeface="Lexend"/>
              </a:rPr>
              <a:t>Fun Channel Champ: Ovidiu</a:t>
            </a:r>
            <a:endParaRPr sz="1600">
              <a:latin typeface="Lexend"/>
              <a:ea typeface="Lexend"/>
              <a:cs typeface="Lexend"/>
              <a:sym typeface="Lexend"/>
            </a:endParaRPr>
          </a:p>
        </p:txBody>
      </p:sp>
      <p:sp>
        <p:nvSpPr>
          <p:cNvPr id="268" name="Google Shape;268;p39"/>
          <p:cNvSpPr txBox="1"/>
          <p:nvPr>
            <p:ph idx="4294967295" type="title"/>
          </p:nvPr>
        </p:nvSpPr>
        <p:spPr>
          <a:xfrm>
            <a:off x="252125" y="3911625"/>
            <a:ext cx="264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500">
                <a:latin typeface="Lexend"/>
                <a:ea typeface="Lexend"/>
                <a:cs typeface="Lexend"/>
                <a:sym typeface="Lexend"/>
              </a:rPr>
              <a:t>Emoji Enthusiast: Mustafa</a:t>
            </a:r>
            <a:endParaRPr sz="1500">
              <a:latin typeface="Lexend"/>
              <a:ea typeface="Lexend"/>
              <a:cs typeface="Lexend"/>
              <a:sym typeface="Lexend"/>
            </a:endParaRPr>
          </a:p>
        </p:txBody>
      </p:sp>
      <p:sp>
        <p:nvSpPr>
          <p:cNvPr id="269" name="Google Shape;269;p39"/>
          <p:cNvSpPr txBox="1"/>
          <p:nvPr>
            <p:ph idx="4294967295" type="title"/>
          </p:nvPr>
        </p:nvSpPr>
        <p:spPr>
          <a:xfrm>
            <a:off x="3118200" y="3911625"/>
            <a:ext cx="3043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Lexend"/>
                <a:ea typeface="Lexend"/>
                <a:cs typeface="Lexend"/>
                <a:sym typeface="Lexend"/>
              </a:rPr>
              <a:t>Wittiest Comments: Dumitru</a:t>
            </a:r>
            <a:endParaRPr sz="1600">
              <a:latin typeface="Lexend"/>
              <a:ea typeface="Lexend"/>
              <a:cs typeface="Lexend"/>
              <a:sym typeface="Lexend"/>
            </a:endParaRPr>
          </a:p>
        </p:txBody>
      </p:sp>
      <p:pic>
        <p:nvPicPr>
          <p:cNvPr id="270" name="Google Shape;270;p39"/>
          <p:cNvPicPr preferRelativeResize="0"/>
          <p:nvPr/>
        </p:nvPicPr>
        <p:blipFill rotWithShape="1">
          <a:blip r:embed="rId5">
            <a:alphaModFix/>
          </a:blip>
          <a:srcRect b="0" l="2005" r="2015" t="0"/>
          <a:stretch/>
        </p:blipFill>
        <p:spPr>
          <a:xfrm>
            <a:off x="3513825" y="1338662"/>
            <a:ext cx="2367076" cy="2466150"/>
          </a:xfrm>
          <a:prstGeom prst="rect">
            <a:avLst/>
          </a:prstGeom>
          <a:noFill/>
          <a:ln>
            <a:noFill/>
          </a:ln>
        </p:spPr>
      </p:pic>
      <p:pic>
        <p:nvPicPr>
          <p:cNvPr id="271" name="Google Shape;271;p39"/>
          <p:cNvPicPr preferRelativeResize="0"/>
          <p:nvPr/>
        </p:nvPicPr>
        <p:blipFill rotWithShape="1">
          <a:blip r:embed="rId6">
            <a:alphaModFix/>
          </a:blip>
          <a:srcRect b="1960" l="0" r="-17896" t="1960"/>
          <a:stretch/>
        </p:blipFill>
        <p:spPr>
          <a:xfrm>
            <a:off x="6351950" y="1338674"/>
            <a:ext cx="2907600" cy="2466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40"/>
          <p:cNvPicPr preferRelativeResize="0"/>
          <p:nvPr/>
        </p:nvPicPr>
        <p:blipFill rotWithShape="1">
          <a:blip r:embed="rId3">
            <a:alphaModFix/>
          </a:blip>
          <a:srcRect b="-26070" l="-200822" r="142619" t="-2862"/>
          <a:stretch/>
        </p:blipFill>
        <p:spPr>
          <a:xfrm>
            <a:off x="3098025" y="1365900"/>
            <a:ext cx="2959472" cy="2411696"/>
          </a:xfrm>
          <a:prstGeom prst="rect">
            <a:avLst/>
          </a:prstGeom>
          <a:noFill/>
          <a:ln>
            <a:noFill/>
          </a:ln>
        </p:spPr>
      </p:pic>
      <p:sp>
        <p:nvSpPr>
          <p:cNvPr id="277" name="Google Shape;277;p40"/>
          <p:cNvSpPr txBox="1"/>
          <p:nvPr>
            <p:ph idx="4294967295" type="title"/>
          </p:nvPr>
        </p:nvSpPr>
        <p:spPr>
          <a:xfrm>
            <a:off x="311700" y="342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exend"/>
                <a:ea typeface="Lexend"/>
                <a:cs typeface="Lexend"/>
                <a:sym typeface="Lexend"/>
              </a:rPr>
              <a:t>TOP 3 Work-From-Home Distractions</a:t>
            </a:r>
            <a:endParaRPr>
              <a:latin typeface="Lexend"/>
              <a:ea typeface="Lexend"/>
              <a:cs typeface="Lexend"/>
              <a:sym typeface="Lexend"/>
            </a:endParaRPr>
          </a:p>
        </p:txBody>
      </p:sp>
      <p:sp>
        <p:nvSpPr>
          <p:cNvPr id="278" name="Google Shape;278;p40"/>
          <p:cNvSpPr txBox="1"/>
          <p:nvPr>
            <p:ph idx="4294967295" type="title"/>
          </p:nvPr>
        </p:nvSpPr>
        <p:spPr>
          <a:xfrm>
            <a:off x="6351975" y="3911625"/>
            <a:ext cx="2367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Deliveries</a:t>
            </a:r>
            <a:endParaRPr sz="2100">
              <a:latin typeface="Lexend"/>
              <a:ea typeface="Lexend"/>
              <a:cs typeface="Lexend"/>
              <a:sym typeface="Lexend"/>
            </a:endParaRPr>
          </a:p>
        </p:txBody>
      </p:sp>
      <p:sp>
        <p:nvSpPr>
          <p:cNvPr id="279" name="Google Shape;279;p40"/>
          <p:cNvSpPr txBox="1"/>
          <p:nvPr>
            <p:ph idx="4294967295" type="title"/>
          </p:nvPr>
        </p:nvSpPr>
        <p:spPr>
          <a:xfrm>
            <a:off x="252125" y="3911625"/>
            <a:ext cx="264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Kids</a:t>
            </a:r>
            <a:endParaRPr sz="2100">
              <a:latin typeface="Lexend"/>
              <a:ea typeface="Lexend"/>
              <a:cs typeface="Lexend"/>
              <a:sym typeface="Lexend"/>
            </a:endParaRPr>
          </a:p>
        </p:txBody>
      </p:sp>
      <p:pic>
        <p:nvPicPr>
          <p:cNvPr descr="a man holding a baby and two boys in his arms (Provided by Tenor)" id="280" name="Google Shape;280;p40"/>
          <p:cNvPicPr preferRelativeResize="0"/>
          <p:nvPr/>
        </p:nvPicPr>
        <p:blipFill>
          <a:blip r:embed="rId4">
            <a:alphaModFix/>
          </a:blip>
          <a:stretch>
            <a:fillRect/>
          </a:stretch>
        </p:blipFill>
        <p:spPr>
          <a:xfrm>
            <a:off x="311700" y="1531300"/>
            <a:ext cx="2793225" cy="2080896"/>
          </a:xfrm>
          <a:prstGeom prst="rect">
            <a:avLst/>
          </a:prstGeom>
          <a:noFill/>
          <a:ln>
            <a:noFill/>
          </a:ln>
        </p:spPr>
      </p:pic>
      <p:pic>
        <p:nvPicPr>
          <p:cNvPr descr="a dog and a cat looking at each other on a rug (Provided by Tenor)" id="281" name="Google Shape;281;p40"/>
          <p:cNvPicPr preferRelativeResize="0"/>
          <p:nvPr/>
        </p:nvPicPr>
        <p:blipFill>
          <a:blip r:embed="rId5">
            <a:alphaModFix/>
          </a:blip>
          <a:stretch>
            <a:fillRect/>
          </a:stretch>
        </p:blipFill>
        <p:spPr>
          <a:xfrm>
            <a:off x="3660674" y="1531300"/>
            <a:ext cx="2080900" cy="2080900"/>
          </a:xfrm>
          <a:prstGeom prst="rect">
            <a:avLst/>
          </a:prstGeom>
          <a:noFill/>
          <a:ln>
            <a:noFill/>
          </a:ln>
        </p:spPr>
      </p:pic>
      <p:sp>
        <p:nvSpPr>
          <p:cNvPr id="282" name="Google Shape;282;p40"/>
          <p:cNvSpPr txBox="1"/>
          <p:nvPr>
            <p:ph idx="4294967295" type="title"/>
          </p:nvPr>
        </p:nvSpPr>
        <p:spPr>
          <a:xfrm>
            <a:off x="3517625" y="3911625"/>
            <a:ext cx="2367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Lexend"/>
                <a:ea typeface="Lexend"/>
                <a:cs typeface="Lexend"/>
                <a:sym typeface="Lexend"/>
              </a:rPr>
              <a:t>Pets</a:t>
            </a:r>
            <a:endParaRPr sz="2100">
              <a:latin typeface="Lexend"/>
              <a:ea typeface="Lexend"/>
              <a:cs typeface="Lexend"/>
              <a:sym typeface="Lexend"/>
            </a:endParaRPr>
          </a:p>
        </p:txBody>
      </p:sp>
      <p:pic>
        <p:nvPicPr>
          <p:cNvPr descr="wow (Provided by Tenor)" id="283" name="Google Shape;283;p40"/>
          <p:cNvPicPr preferRelativeResize="0"/>
          <p:nvPr/>
        </p:nvPicPr>
        <p:blipFill>
          <a:blip r:embed="rId6">
            <a:alphaModFix/>
          </a:blip>
          <a:stretch>
            <a:fillRect/>
          </a:stretch>
        </p:blipFill>
        <p:spPr>
          <a:xfrm>
            <a:off x="6138863" y="1532666"/>
            <a:ext cx="2793225" cy="20781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id="288" name="Google Shape;288;p41"/>
          <p:cNvPicPr preferRelativeResize="0"/>
          <p:nvPr/>
        </p:nvPicPr>
        <p:blipFill rotWithShape="1">
          <a:blip r:embed="rId3">
            <a:alphaModFix/>
          </a:blip>
          <a:srcRect b="0" l="10554" r="10562" t="0"/>
          <a:stretch/>
        </p:blipFill>
        <p:spPr>
          <a:xfrm>
            <a:off x="82050" y="70650"/>
            <a:ext cx="2959500" cy="5002199"/>
          </a:xfrm>
          <a:prstGeom prst="rect">
            <a:avLst/>
          </a:prstGeom>
          <a:noFill/>
          <a:ln>
            <a:noFill/>
          </a:ln>
        </p:spPr>
      </p:pic>
      <p:pic>
        <p:nvPicPr>
          <p:cNvPr id="289" name="Google Shape;289;p41"/>
          <p:cNvPicPr preferRelativeResize="0"/>
          <p:nvPr/>
        </p:nvPicPr>
        <p:blipFill rotWithShape="1">
          <a:blip r:embed="rId4">
            <a:alphaModFix/>
          </a:blip>
          <a:srcRect b="0" l="7533" r="13583" t="0"/>
          <a:stretch/>
        </p:blipFill>
        <p:spPr>
          <a:xfrm>
            <a:off x="3092251" y="70650"/>
            <a:ext cx="2959503" cy="5002199"/>
          </a:xfrm>
          <a:prstGeom prst="rect">
            <a:avLst/>
          </a:prstGeom>
          <a:noFill/>
          <a:ln>
            <a:noFill/>
          </a:ln>
        </p:spPr>
      </p:pic>
      <p:pic>
        <p:nvPicPr>
          <p:cNvPr id="290" name="Google Shape;290;p41"/>
          <p:cNvPicPr preferRelativeResize="0"/>
          <p:nvPr/>
        </p:nvPicPr>
        <p:blipFill rotWithShape="1">
          <a:blip r:embed="rId5">
            <a:alphaModFix/>
          </a:blip>
          <a:srcRect b="0" l="27813" r="27813" t="0"/>
          <a:stretch/>
        </p:blipFill>
        <p:spPr>
          <a:xfrm>
            <a:off x="6102449" y="70650"/>
            <a:ext cx="2959498" cy="5002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2"/>
          <p:cNvPicPr preferRelativeResize="0"/>
          <p:nvPr/>
        </p:nvPicPr>
        <p:blipFill rotWithShape="1">
          <a:blip r:embed="rId3">
            <a:alphaModFix/>
          </a:blip>
          <a:srcRect b="0" l="10554" r="10562" t="0"/>
          <a:stretch/>
        </p:blipFill>
        <p:spPr>
          <a:xfrm>
            <a:off x="82050" y="70650"/>
            <a:ext cx="2959500" cy="5002199"/>
          </a:xfrm>
          <a:prstGeom prst="rect">
            <a:avLst/>
          </a:prstGeom>
          <a:noFill/>
          <a:ln>
            <a:noFill/>
          </a:ln>
        </p:spPr>
      </p:pic>
      <p:pic>
        <p:nvPicPr>
          <p:cNvPr id="296" name="Google Shape;296;p42"/>
          <p:cNvPicPr preferRelativeResize="0"/>
          <p:nvPr/>
        </p:nvPicPr>
        <p:blipFill rotWithShape="1">
          <a:blip r:embed="rId4">
            <a:alphaModFix/>
          </a:blip>
          <a:srcRect b="0" l="10554" r="10562" t="0"/>
          <a:stretch/>
        </p:blipFill>
        <p:spPr>
          <a:xfrm>
            <a:off x="3092251" y="70650"/>
            <a:ext cx="2959503" cy="5002199"/>
          </a:xfrm>
          <a:prstGeom prst="rect">
            <a:avLst/>
          </a:prstGeom>
          <a:noFill/>
          <a:ln>
            <a:noFill/>
          </a:ln>
        </p:spPr>
      </p:pic>
      <p:pic>
        <p:nvPicPr>
          <p:cNvPr id="297" name="Google Shape;297;p42"/>
          <p:cNvPicPr preferRelativeResize="0"/>
          <p:nvPr/>
        </p:nvPicPr>
        <p:blipFill rotWithShape="1">
          <a:blip r:embed="rId5">
            <a:alphaModFix/>
          </a:blip>
          <a:srcRect b="0" l="10554" r="10562" t="0"/>
          <a:stretch/>
        </p:blipFill>
        <p:spPr>
          <a:xfrm>
            <a:off x="6102449" y="70650"/>
            <a:ext cx="2959500" cy="5002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43"/>
          <p:cNvPicPr preferRelativeResize="0"/>
          <p:nvPr/>
        </p:nvPicPr>
        <p:blipFill rotWithShape="1">
          <a:blip r:embed="rId3">
            <a:alphaModFix/>
          </a:blip>
          <a:srcRect b="-1602" l="24596" r="3590" t="10560"/>
          <a:stretch/>
        </p:blipFill>
        <p:spPr>
          <a:xfrm>
            <a:off x="82050" y="70650"/>
            <a:ext cx="2959500" cy="5071201"/>
          </a:xfrm>
          <a:prstGeom prst="rect">
            <a:avLst/>
          </a:prstGeom>
          <a:noFill/>
          <a:ln>
            <a:noFill/>
          </a:ln>
        </p:spPr>
      </p:pic>
      <p:pic>
        <p:nvPicPr>
          <p:cNvPr id="303" name="Google Shape;303;p43"/>
          <p:cNvPicPr preferRelativeResize="0"/>
          <p:nvPr/>
        </p:nvPicPr>
        <p:blipFill rotWithShape="1">
          <a:blip r:embed="rId4">
            <a:alphaModFix/>
          </a:blip>
          <a:srcRect b="-2113" l="22354" r="-626" t="0"/>
          <a:stretch/>
        </p:blipFill>
        <p:spPr>
          <a:xfrm>
            <a:off x="3113825" y="70650"/>
            <a:ext cx="6030177" cy="5071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4"/>
          <p:cNvPicPr preferRelativeResize="0"/>
          <p:nvPr/>
        </p:nvPicPr>
        <p:blipFill rotWithShape="1">
          <a:blip r:embed="rId3">
            <a:alphaModFix/>
          </a:blip>
          <a:srcRect b="0" l="16697" r="16697" t="0"/>
          <a:stretch/>
        </p:blipFill>
        <p:spPr>
          <a:xfrm>
            <a:off x="76196" y="76200"/>
            <a:ext cx="4442399" cy="5002203"/>
          </a:xfrm>
          <a:prstGeom prst="rect">
            <a:avLst/>
          </a:prstGeom>
          <a:noFill/>
          <a:ln>
            <a:noFill/>
          </a:ln>
        </p:spPr>
      </p:pic>
      <p:pic>
        <p:nvPicPr>
          <p:cNvPr id="309" name="Google Shape;309;p44"/>
          <p:cNvPicPr preferRelativeResize="0"/>
          <p:nvPr/>
        </p:nvPicPr>
        <p:blipFill rotWithShape="1">
          <a:blip r:embed="rId4">
            <a:alphaModFix/>
          </a:blip>
          <a:srcRect b="7769" l="0" r="0" t="7778"/>
          <a:stretch/>
        </p:blipFill>
        <p:spPr>
          <a:xfrm>
            <a:off x="4613700" y="70650"/>
            <a:ext cx="4442403" cy="500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45"/>
          <p:cNvPicPr preferRelativeResize="0"/>
          <p:nvPr/>
        </p:nvPicPr>
        <p:blipFill rotWithShape="1">
          <a:blip r:embed="rId3">
            <a:alphaModFix/>
          </a:blip>
          <a:srcRect b="0" l="11895" r="20977" t="0"/>
          <a:stretch/>
        </p:blipFill>
        <p:spPr>
          <a:xfrm>
            <a:off x="76200" y="76200"/>
            <a:ext cx="5969695" cy="5002200"/>
          </a:xfrm>
          <a:prstGeom prst="rect">
            <a:avLst/>
          </a:prstGeom>
          <a:noFill/>
          <a:ln>
            <a:noFill/>
          </a:ln>
        </p:spPr>
      </p:pic>
      <p:sp>
        <p:nvSpPr>
          <p:cNvPr id="315" name="Google Shape;315;p45"/>
          <p:cNvSpPr txBox="1"/>
          <p:nvPr>
            <p:ph idx="4294967295" type="body"/>
          </p:nvPr>
        </p:nvSpPr>
        <p:spPr>
          <a:xfrm>
            <a:off x="229675" y="3668525"/>
            <a:ext cx="2707800" cy="1286700"/>
          </a:xfrm>
          <a:prstGeom prst="rect">
            <a:avLst/>
          </a:prstGeom>
          <a:solidFill>
            <a:srgbClr val="FFFFFF"/>
          </a:solidFill>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accent1"/>
                </a:solidFill>
                <a:latin typeface="Lexend"/>
                <a:ea typeface="Lexend"/>
                <a:cs typeface="Lexend"/>
                <a:sym typeface="Lexend"/>
              </a:rPr>
              <a:t>The year was good.</a:t>
            </a:r>
            <a:endParaRPr sz="1500">
              <a:solidFill>
                <a:schemeClr val="accent1"/>
              </a:solidFill>
              <a:latin typeface="Lexend"/>
              <a:ea typeface="Lexend"/>
              <a:cs typeface="Lexend"/>
              <a:sym typeface="Lexend"/>
            </a:endParaRPr>
          </a:p>
          <a:p>
            <a:pPr indent="0" lvl="0" marL="0" rtl="0" algn="l">
              <a:spcBef>
                <a:spcPts val="1600"/>
              </a:spcBef>
              <a:spcAft>
                <a:spcPts val="0"/>
              </a:spcAft>
              <a:buNone/>
            </a:pPr>
            <a:r>
              <a:rPr lang="en" sz="1500">
                <a:solidFill>
                  <a:schemeClr val="accent1"/>
                </a:solidFill>
                <a:latin typeface="Lexend"/>
                <a:ea typeface="Lexend"/>
                <a:cs typeface="Lexend"/>
                <a:sym typeface="Lexend"/>
              </a:rPr>
              <a:t>Are you ready for the last certificates for 2024?</a:t>
            </a:r>
            <a:endParaRPr sz="1500">
              <a:solidFill>
                <a:schemeClr val="accent1"/>
              </a:solidFill>
              <a:latin typeface="Lexend"/>
              <a:ea typeface="Lexend"/>
              <a:cs typeface="Lexend"/>
              <a:sym typeface="Lexend"/>
            </a:endParaRPr>
          </a:p>
          <a:p>
            <a:pPr indent="0" lvl="0" marL="0" rtl="0" algn="l">
              <a:spcBef>
                <a:spcPts val="1600"/>
              </a:spcBef>
              <a:spcAft>
                <a:spcPts val="1600"/>
              </a:spcAft>
              <a:buNone/>
            </a:pPr>
            <a:r>
              <a:t/>
            </a:r>
            <a:endParaRPr sz="1500">
              <a:solidFill>
                <a:schemeClr val="accent1"/>
              </a:solidFill>
              <a:latin typeface="Lexend"/>
              <a:ea typeface="Lexend"/>
              <a:cs typeface="Lexend"/>
              <a:sym typeface="Lexend"/>
            </a:endParaRPr>
          </a:p>
        </p:txBody>
      </p:sp>
      <p:pic>
        <p:nvPicPr>
          <p:cNvPr id="316" name="Google Shape;316;p45"/>
          <p:cNvPicPr preferRelativeResize="0"/>
          <p:nvPr/>
        </p:nvPicPr>
        <p:blipFill rotWithShape="1">
          <a:blip r:embed="rId4">
            <a:alphaModFix/>
          </a:blip>
          <a:srcRect b="0" l="5100" r="5100" t="0"/>
          <a:stretch/>
        </p:blipFill>
        <p:spPr>
          <a:xfrm>
            <a:off x="6096600" y="76200"/>
            <a:ext cx="2959500" cy="2471700"/>
          </a:xfrm>
          <a:prstGeom prst="rect">
            <a:avLst/>
          </a:prstGeom>
          <a:noFill/>
          <a:ln>
            <a:noFill/>
          </a:ln>
        </p:spPr>
      </p:pic>
      <p:pic>
        <p:nvPicPr>
          <p:cNvPr id="317" name="Google Shape;317;p45"/>
          <p:cNvPicPr preferRelativeResize="0"/>
          <p:nvPr/>
        </p:nvPicPr>
        <p:blipFill rotWithShape="1">
          <a:blip r:embed="rId5">
            <a:alphaModFix/>
          </a:blip>
          <a:srcRect b="0" l="5100" r="5100" t="0"/>
          <a:stretch/>
        </p:blipFill>
        <p:spPr>
          <a:xfrm>
            <a:off x="6096599" y="2606700"/>
            <a:ext cx="2959496" cy="247169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6"/>
          <p:cNvSpPr txBox="1"/>
          <p:nvPr>
            <p:ph type="title"/>
          </p:nvPr>
        </p:nvSpPr>
        <p:spPr>
          <a:xfrm>
            <a:off x="265500" y="378200"/>
            <a:ext cx="40452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Innovation</a:t>
            </a:r>
            <a:r>
              <a:rPr i="1" lang="en" sz="3000">
                <a:latin typeface="Lexend"/>
                <a:ea typeface="Lexend"/>
                <a:cs typeface="Lexend"/>
                <a:sym typeface="Lexend"/>
              </a:rPr>
              <a:t> Overload </a:t>
            </a:r>
            <a:r>
              <a:rPr lang="en" sz="3000">
                <a:latin typeface="Lexend"/>
                <a:ea typeface="Lexend"/>
                <a:cs typeface="Lexend"/>
                <a:sym typeface="Lexend"/>
              </a:rPr>
              <a:t>Certificate</a:t>
            </a:r>
            <a:endParaRPr sz="3000">
              <a:latin typeface="Lexend"/>
              <a:ea typeface="Lexend"/>
              <a:cs typeface="Lexend"/>
              <a:sym typeface="Lexend"/>
            </a:endParaRPr>
          </a:p>
        </p:txBody>
      </p:sp>
      <p:sp>
        <p:nvSpPr>
          <p:cNvPr id="323" name="Google Shape;323;p46"/>
          <p:cNvSpPr txBox="1"/>
          <p:nvPr>
            <p:ph idx="1" type="subTitle"/>
          </p:nvPr>
        </p:nvSpPr>
        <p:spPr>
          <a:xfrm>
            <a:off x="265500" y="19507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delivering more groundbreaking ideas in a week than most people do in a year.</a:t>
            </a:r>
            <a:endParaRPr sz="1800">
              <a:latin typeface="Lexend"/>
              <a:ea typeface="Lexend"/>
              <a:cs typeface="Lexend"/>
              <a:sym typeface="Lexend"/>
            </a:endParaRPr>
          </a:p>
        </p:txBody>
      </p:sp>
      <p:pic>
        <p:nvPicPr>
          <p:cNvPr id="324" name="Google Shape;324;p46"/>
          <p:cNvPicPr preferRelativeResize="0"/>
          <p:nvPr/>
        </p:nvPicPr>
        <p:blipFill>
          <a:blip r:embed="rId3">
            <a:alphaModFix/>
          </a:blip>
          <a:stretch>
            <a:fillRect/>
          </a:stretch>
        </p:blipFill>
        <p:spPr>
          <a:xfrm>
            <a:off x="5773975" y="1254425"/>
            <a:ext cx="2634650" cy="2634650"/>
          </a:xfrm>
          <a:prstGeom prst="rect">
            <a:avLst/>
          </a:prstGeom>
          <a:noFill/>
          <a:ln>
            <a:noFill/>
          </a:ln>
        </p:spPr>
      </p:pic>
      <p:pic>
        <p:nvPicPr>
          <p:cNvPr descr="a man in a suit and tie is clapping his hands with the word good written below him . (Provided by Tenor)" id="325" name="Google Shape;325;p46"/>
          <p:cNvPicPr preferRelativeResize="0"/>
          <p:nvPr/>
        </p:nvPicPr>
        <p:blipFill>
          <a:blip r:embed="rId4">
            <a:alphaModFix/>
          </a:blip>
          <a:stretch>
            <a:fillRect/>
          </a:stretch>
        </p:blipFill>
        <p:spPr>
          <a:xfrm>
            <a:off x="1569499" y="3296200"/>
            <a:ext cx="1437200" cy="1552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7"/>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Stress Doesn’t Exist</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31" name="Google Shape;331;p47"/>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staying impossibly calm </a:t>
            </a:r>
            <a:r>
              <a:rPr lang="en" sz="1800">
                <a:latin typeface="Lexend"/>
                <a:ea typeface="Lexend"/>
                <a:cs typeface="Lexend"/>
                <a:sym typeface="Lexend"/>
              </a:rPr>
              <a:t>while</a:t>
            </a:r>
            <a:r>
              <a:rPr lang="en" sz="1800">
                <a:latin typeface="Lexend"/>
                <a:ea typeface="Lexend"/>
                <a:cs typeface="Lexend"/>
                <a:sym typeface="Lexend"/>
              </a:rPr>
              <a:t> juggling a hundred moving parts</a:t>
            </a:r>
            <a:endParaRPr sz="1800">
              <a:latin typeface="Lexend"/>
              <a:ea typeface="Lexend"/>
              <a:cs typeface="Lexend"/>
              <a:sym typeface="Lexend"/>
            </a:endParaRPr>
          </a:p>
        </p:txBody>
      </p:sp>
      <p:pic>
        <p:nvPicPr>
          <p:cNvPr id="332" name="Google Shape;332;p47"/>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33" name="Google Shape;333;p47"/>
          <p:cNvPicPr preferRelativeResize="0"/>
          <p:nvPr/>
        </p:nvPicPr>
        <p:blipFill rotWithShape="1">
          <a:blip r:embed="rId4">
            <a:alphaModFix/>
          </a:blip>
          <a:srcRect b="0" l="30482" r="30482" t="0"/>
          <a:stretch/>
        </p:blipFill>
        <p:spPr>
          <a:xfrm>
            <a:off x="1569499" y="3296200"/>
            <a:ext cx="1437199" cy="1552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8"/>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Fixer of all Things</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39" name="Google Shape;339;p48"/>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being the go-to person when something, anything isn’t working</a:t>
            </a:r>
            <a:endParaRPr sz="1800">
              <a:latin typeface="Lexend"/>
              <a:ea typeface="Lexend"/>
              <a:cs typeface="Lexend"/>
              <a:sym typeface="Lexend"/>
            </a:endParaRPr>
          </a:p>
        </p:txBody>
      </p:sp>
      <p:pic>
        <p:nvPicPr>
          <p:cNvPr id="340" name="Google Shape;340;p48"/>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41" name="Google Shape;341;p48"/>
          <p:cNvPicPr preferRelativeResize="0"/>
          <p:nvPr/>
        </p:nvPicPr>
        <p:blipFill rotWithShape="1">
          <a:blip r:embed="rId4">
            <a:alphaModFix/>
          </a:blip>
          <a:srcRect b="0" l="3711" r="3721" t="0"/>
          <a:stretch/>
        </p:blipFill>
        <p:spPr>
          <a:xfrm>
            <a:off x="1569499" y="3296200"/>
            <a:ext cx="1437199" cy="1552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9"/>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Data Detective</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47" name="Google Shape;347;p49"/>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spotting patterns in the data that Sherlock Holmes would have missed.</a:t>
            </a:r>
            <a:endParaRPr sz="1800">
              <a:latin typeface="Lexend"/>
              <a:ea typeface="Lexend"/>
              <a:cs typeface="Lexend"/>
              <a:sym typeface="Lexend"/>
            </a:endParaRPr>
          </a:p>
        </p:txBody>
      </p:sp>
      <p:pic>
        <p:nvPicPr>
          <p:cNvPr id="348" name="Google Shape;348;p49"/>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49" name="Google Shape;349;p49"/>
          <p:cNvPicPr preferRelativeResize="0"/>
          <p:nvPr/>
        </p:nvPicPr>
        <p:blipFill rotWithShape="1">
          <a:blip r:embed="rId4">
            <a:alphaModFix/>
          </a:blip>
          <a:srcRect b="0" l="24164" r="24158"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0"/>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latin typeface="Lexend"/>
                <a:ea typeface="Lexend"/>
                <a:cs typeface="Lexend"/>
                <a:sym typeface="Lexend"/>
              </a:rPr>
              <a:t>The </a:t>
            </a:r>
            <a:r>
              <a:rPr i="1" lang="en" sz="2400">
                <a:latin typeface="Lexend"/>
                <a:ea typeface="Lexend"/>
                <a:cs typeface="Lexend"/>
                <a:sym typeface="Lexend"/>
              </a:rPr>
              <a:t>Social Butterfly Wrangler</a:t>
            </a:r>
            <a:endParaRPr i="1" sz="2400">
              <a:latin typeface="Lexend"/>
              <a:ea typeface="Lexend"/>
              <a:cs typeface="Lexend"/>
              <a:sym typeface="Lexend"/>
            </a:endParaRPr>
          </a:p>
          <a:p>
            <a:pPr indent="0" lvl="0" marL="0" rtl="0" algn="ctr">
              <a:spcBef>
                <a:spcPts val="0"/>
              </a:spcBef>
              <a:spcAft>
                <a:spcPts val="0"/>
              </a:spcAft>
              <a:buNone/>
            </a:pPr>
            <a:r>
              <a:rPr lang="en" sz="2400">
                <a:latin typeface="Lexend"/>
                <a:ea typeface="Lexend"/>
                <a:cs typeface="Lexend"/>
                <a:sym typeface="Lexend"/>
              </a:rPr>
              <a:t>Certificate</a:t>
            </a:r>
            <a:endParaRPr sz="2400">
              <a:latin typeface="Lexend"/>
              <a:ea typeface="Lexend"/>
              <a:cs typeface="Lexend"/>
              <a:sym typeface="Lexend"/>
            </a:endParaRPr>
          </a:p>
        </p:txBody>
      </p:sp>
      <p:sp>
        <p:nvSpPr>
          <p:cNvPr id="355" name="Google Shape;355;p50"/>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making even the grumpiest coders look like rockstars on social media.</a:t>
            </a:r>
            <a:endParaRPr sz="1800">
              <a:latin typeface="Lexend"/>
              <a:ea typeface="Lexend"/>
              <a:cs typeface="Lexend"/>
              <a:sym typeface="Lexend"/>
            </a:endParaRPr>
          </a:p>
        </p:txBody>
      </p:sp>
      <p:pic>
        <p:nvPicPr>
          <p:cNvPr id="356" name="Google Shape;356;p50"/>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57" name="Google Shape;357;p50"/>
          <p:cNvPicPr preferRelativeResize="0"/>
          <p:nvPr/>
        </p:nvPicPr>
        <p:blipFill rotWithShape="1">
          <a:blip r:embed="rId4">
            <a:alphaModFix/>
          </a:blip>
          <a:srcRect b="0" l="3711" r="3721" t="0"/>
          <a:stretch/>
        </p:blipFill>
        <p:spPr>
          <a:xfrm>
            <a:off x="1569499" y="3296200"/>
            <a:ext cx="1437200"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1"/>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Retention Rockstar</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63" name="Google Shape;363;p51"/>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ensuring customers stick around longer than most Netflix subscriptions</a:t>
            </a:r>
            <a:endParaRPr sz="1800">
              <a:latin typeface="Lexend"/>
              <a:ea typeface="Lexend"/>
              <a:cs typeface="Lexend"/>
              <a:sym typeface="Lexend"/>
            </a:endParaRPr>
          </a:p>
        </p:txBody>
      </p:sp>
      <p:pic>
        <p:nvPicPr>
          <p:cNvPr id="364" name="Google Shape;364;p51"/>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65" name="Google Shape;365;p51"/>
          <p:cNvPicPr preferRelativeResize="0"/>
          <p:nvPr/>
        </p:nvPicPr>
        <p:blipFill rotWithShape="1">
          <a:blip r:embed="rId4">
            <a:alphaModFix/>
          </a:blip>
          <a:srcRect b="0" l="23978" r="23973"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2"/>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Escalation Expert</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71" name="Google Shape;371;p52"/>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soothing frustrated customers before they even realize they were upset.</a:t>
            </a:r>
            <a:endParaRPr sz="1800">
              <a:latin typeface="Lexend"/>
              <a:ea typeface="Lexend"/>
              <a:cs typeface="Lexend"/>
              <a:sym typeface="Lexend"/>
            </a:endParaRPr>
          </a:p>
        </p:txBody>
      </p:sp>
      <p:pic>
        <p:nvPicPr>
          <p:cNvPr id="372" name="Google Shape;372;p52"/>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73" name="Google Shape;373;p52"/>
          <p:cNvPicPr preferRelativeResize="0"/>
          <p:nvPr/>
        </p:nvPicPr>
        <p:blipFill rotWithShape="1">
          <a:blip r:embed="rId4">
            <a:alphaModFix/>
          </a:blip>
          <a:srcRect b="0" l="24164" r="24158"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3"/>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Figma Philosopher</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79" name="Google Shape;379;p53"/>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spending hours wondering: </a:t>
            </a:r>
            <a:r>
              <a:rPr i="1" lang="en" sz="1800">
                <a:latin typeface="Lexend"/>
                <a:ea typeface="Lexend"/>
                <a:cs typeface="Lexend"/>
                <a:sym typeface="Lexend"/>
              </a:rPr>
              <a:t>Is this design </a:t>
            </a:r>
            <a:r>
              <a:rPr i="1" lang="en" sz="1800">
                <a:latin typeface="Lexend"/>
                <a:ea typeface="Lexend"/>
                <a:cs typeface="Lexend"/>
                <a:sym typeface="Lexend"/>
              </a:rPr>
              <a:t>perfect, or just really good?</a:t>
            </a:r>
            <a:endParaRPr i="1" sz="1800">
              <a:latin typeface="Lexend"/>
              <a:ea typeface="Lexend"/>
              <a:cs typeface="Lexend"/>
              <a:sym typeface="Lexend"/>
            </a:endParaRPr>
          </a:p>
        </p:txBody>
      </p:sp>
      <p:pic>
        <p:nvPicPr>
          <p:cNvPr id="380" name="Google Shape;380;p53"/>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81" name="Google Shape;381;p53"/>
          <p:cNvPicPr preferRelativeResize="0"/>
          <p:nvPr/>
        </p:nvPicPr>
        <p:blipFill rotWithShape="1">
          <a:blip r:embed="rId4">
            <a:alphaModFix/>
          </a:blip>
          <a:srcRect b="0" l="3711" r="3721"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54"/>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Mockup Magician</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387" name="Google Shape;387;p54"/>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turning vague ideas into </a:t>
            </a:r>
            <a:r>
              <a:rPr lang="en" sz="1800">
                <a:latin typeface="Lexend"/>
                <a:ea typeface="Lexend"/>
                <a:cs typeface="Lexend"/>
                <a:sym typeface="Lexend"/>
              </a:rPr>
              <a:t>stunning visuals that WOW the whole team.</a:t>
            </a:r>
            <a:endParaRPr i="1" sz="1800">
              <a:latin typeface="Lexend"/>
              <a:ea typeface="Lexend"/>
              <a:cs typeface="Lexend"/>
              <a:sym typeface="Lexend"/>
            </a:endParaRPr>
          </a:p>
        </p:txBody>
      </p:sp>
      <p:pic>
        <p:nvPicPr>
          <p:cNvPr id="388" name="Google Shape;388;p54"/>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89" name="Google Shape;389;p54"/>
          <p:cNvPicPr preferRelativeResize="0"/>
          <p:nvPr/>
        </p:nvPicPr>
        <p:blipFill rotWithShape="1">
          <a:blip r:embed="rId4">
            <a:alphaModFix/>
          </a:blip>
          <a:srcRect b="0" l="13198" r="13191"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5"/>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300">
                <a:latin typeface="Lexend"/>
                <a:ea typeface="Lexend"/>
                <a:cs typeface="Lexend"/>
                <a:sym typeface="Lexend"/>
              </a:rPr>
              <a:t>The </a:t>
            </a:r>
            <a:r>
              <a:rPr i="1" lang="en" sz="2300">
                <a:latin typeface="Lexend"/>
                <a:ea typeface="Lexend"/>
                <a:cs typeface="Lexend"/>
                <a:sym typeface="Lexend"/>
              </a:rPr>
              <a:t>Bug Buster Extraordinaire</a:t>
            </a:r>
            <a:endParaRPr i="1" sz="2300">
              <a:latin typeface="Lexend"/>
              <a:ea typeface="Lexend"/>
              <a:cs typeface="Lexend"/>
              <a:sym typeface="Lexend"/>
            </a:endParaRPr>
          </a:p>
          <a:p>
            <a:pPr indent="0" lvl="0" marL="0" rtl="0" algn="ctr">
              <a:spcBef>
                <a:spcPts val="0"/>
              </a:spcBef>
              <a:spcAft>
                <a:spcPts val="0"/>
              </a:spcAft>
              <a:buNone/>
            </a:pPr>
            <a:r>
              <a:rPr lang="en" sz="2300">
                <a:latin typeface="Lexend"/>
                <a:ea typeface="Lexend"/>
                <a:cs typeface="Lexend"/>
                <a:sym typeface="Lexend"/>
              </a:rPr>
              <a:t>Certificate</a:t>
            </a:r>
            <a:endParaRPr sz="2300">
              <a:latin typeface="Lexend"/>
              <a:ea typeface="Lexend"/>
              <a:cs typeface="Lexend"/>
              <a:sym typeface="Lexend"/>
            </a:endParaRPr>
          </a:p>
        </p:txBody>
      </p:sp>
      <p:sp>
        <p:nvSpPr>
          <p:cNvPr id="395" name="Google Shape;395;p55"/>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finding and eliminating bugs the devs swore weren’t there</a:t>
            </a:r>
            <a:endParaRPr i="1" sz="1800">
              <a:latin typeface="Lexend"/>
              <a:ea typeface="Lexend"/>
              <a:cs typeface="Lexend"/>
              <a:sym typeface="Lexend"/>
            </a:endParaRPr>
          </a:p>
        </p:txBody>
      </p:sp>
      <p:pic>
        <p:nvPicPr>
          <p:cNvPr id="396" name="Google Shape;396;p55"/>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397" name="Google Shape;397;p55"/>
          <p:cNvPicPr preferRelativeResize="0"/>
          <p:nvPr/>
        </p:nvPicPr>
        <p:blipFill rotWithShape="1">
          <a:blip r:embed="rId4">
            <a:alphaModFix/>
          </a:blip>
          <a:srcRect b="0" l="25558" r="25553"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6"/>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One-Man Band</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403" name="Google Shape;403;p56"/>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creating entire features solo, like an orchestra of one.</a:t>
            </a:r>
            <a:endParaRPr i="1" sz="1800">
              <a:latin typeface="Lexend"/>
              <a:ea typeface="Lexend"/>
              <a:cs typeface="Lexend"/>
              <a:sym typeface="Lexend"/>
            </a:endParaRPr>
          </a:p>
        </p:txBody>
      </p:sp>
      <p:pic>
        <p:nvPicPr>
          <p:cNvPr id="404" name="Google Shape;404;p56"/>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05" name="Google Shape;405;p56"/>
          <p:cNvPicPr preferRelativeResize="0"/>
          <p:nvPr/>
        </p:nvPicPr>
        <p:blipFill rotWithShape="1">
          <a:blip r:embed="rId4">
            <a:alphaModFix/>
          </a:blip>
          <a:srcRect b="0" l="23978" r="23973"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7"/>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latin typeface="Lexend"/>
                <a:ea typeface="Lexend"/>
                <a:cs typeface="Lexend"/>
                <a:sym typeface="Lexend"/>
              </a:rPr>
              <a:t>The </a:t>
            </a:r>
            <a:r>
              <a:rPr i="1" lang="en" sz="2500">
                <a:latin typeface="Lexend"/>
                <a:ea typeface="Lexend"/>
                <a:cs typeface="Lexend"/>
                <a:sym typeface="Lexend"/>
              </a:rPr>
              <a:t>Digital Swiss Army Knife</a:t>
            </a:r>
            <a:endParaRPr i="1" sz="2500">
              <a:latin typeface="Lexend"/>
              <a:ea typeface="Lexend"/>
              <a:cs typeface="Lexend"/>
              <a:sym typeface="Lexend"/>
            </a:endParaRPr>
          </a:p>
          <a:p>
            <a:pPr indent="0" lvl="0" marL="0" rtl="0" algn="ctr">
              <a:spcBef>
                <a:spcPts val="0"/>
              </a:spcBef>
              <a:spcAft>
                <a:spcPts val="0"/>
              </a:spcAft>
              <a:buNone/>
            </a:pPr>
            <a:r>
              <a:rPr lang="en" sz="2500">
                <a:latin typeface="Lexend"/>
                <a:ea typeface="Lexend"/>
                <a:cs typeface="Lexend"/>
                <a:sym typeface="Lexend"/>
              </a:rPr>
              <a:t>Certificate</a:t>
            </a:r>
            <a:endParaRPr sz="2500">
              <a:latin typeface="Lexend"/>
              <a:ea typeface="Lexend"/>
              <a:cs typeface="Lexend"/>
              <a:sym typeface="Lexend"/>
            </a:endParaRPr>
          </a:p>
        </p:txBody>
      </p:sp>
      <p:sp>
        <p:nvSpPr>
          <p:cNvPr id="411" name="Google Shape;411;p57"/>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being ready to solve anything from a CSS glitch to a database meltdown.</a:t>
            </a:r>
            <a:endParaRPr i="1" sz="1800">
              <a:latin typeface="Lexend"/>
              <a:ea typeface="Lexend"/>
              <a:cs typeface="Lexend"/>
              <a:sym typeface="Lexend"/>
            </a:endParaRPr>
          </a:p>
        </p:txBody>
      </p:sp>
      <p:pic>
        <p:nvPicPr>
          <p:cNvPr id="412" name="Google Shape;412;p57"/>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13" name="Google Shape;413;p57"/>
          <p:cNvPicPr preferRelativeResize="0"/>
          <p:nvPr/>
        </p:nvPicPr>
        <p:blipFill rotWithShape="1">
          <a:blip r:embed="rId4">
            <a:alphaModFix/>
          </a:blip>
          <a:srcRect b="0" l="23978" r="23973"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8"/>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latin typeface="Lexend"/>
                <a:ea typeface="Lexend"/>
                <a:cs typeface="Lexend"/>
                <a:sym typeface="Lexend"/>
              </a:rPr>
              <a:t>The </a:t>
            </a:r>
            <a:r>
              <a:rPr i="1" lang="en" sz="2800">
                <a:latin typeface="Lexend"/>
                <a:ea typeface="Lexend"/>
                <a:cs typeface="Lexend"/>
                <a:sym typeface="Lexend"/>
              </a:rPr>
              <a:t>Meeting Escapologist</a:t>
            </a:r>
            <a:endParaRPr i="1" sz="2800">
              <a:latin typeface="Lexend"/>
              <a:ea typeface="Lexend"/>
              <a:cs typeface="Lexend"/>
              <a:sym typeface="Lexend"/>
            </a:endParaRPr>
          </a:p>
          <a:p>
            <a:pPr indent="0" lvl="0" marL="0" rtl="0" algn="ctr">
              <a:spcBef>
                <a:spcPts val="0"/>
              </a:spcBef>
              <a:spcAft>
                <a:spcPts val="0"/>
              </a:spcAft>
              <a:buNone/>
            </a:pPr>
            <a:r>
              <a:rPr lang="en" sz="2800">
                <a:latin typeface="Lexend"/>
                <a:ea typeface="Lexend"/>
                <a:cs typeface="Lexend"/>
                <a:sym typeface="Lexend"/>
              </a:rPr>
              <a:t>Certificate</a:t>
            </a:r>
            <a:endParaRPr sz="2800">
              <a:latin typeface="Lexend"/>
              <a:ea typeface="Lexend"/>
              <a:cs typeface="Lexend"/>
              <a:sym typeface="Lexend"/>
            </a:endParaRPr>
          </a:p>
        </p:txBody>
      </p:sp>
      <p:sp>
        <p:nvSpPr>
          <p:cNvPr id="419" name="Google Shape;419;p58"/>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managing to avoid every non-essential meeting without anyone </a:t>
            </a:r>
            <a:r>
              <a:rPr lang="en" sz="1800">
                <a:latin typeface="Lexend"/>
                <a:ea typeface="Lexend"/>
                <a:cs typeface="Lexend"/>
                <a:sym typeface="Lexend"/>
              </a:rPr>
              <a:t>noticing. </a:t>
            </a:r>
            <a:endParaRPr i="1" sz="1800">
              <a:latin typeface="Lexend"/>
              <a:ea typeface="Lexend"/>
              <a:cs typeface="Lexend"/>
              <a:sym typeface="Lexend"/>
            </a:endParaRPr>
          </a:p>
        </p:txBody>
      </p:sp>
      <p:pic>
        <p:nvPicPr>
          <p:cNvPr id="420" name="Google Shape;420;p58"/>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21" name="Google Shape;421;p58"/>
          <p:cNvPicPr preferRelativeResize="0"/>
          <p:nvPr/>
        </p:nvPicPr>
        <p:blipFill rotWithShape="1">
          <a:blip r:embed="rId4">
            <a:alphaModFix/>
          </a:blip>
          <a:srcRect b="0" l="12547" r="12540"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9"/>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All-Purpose Wizard</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427" name="Google Shape;427;p59"/>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magically solving both big and small issues without breaking a sweat.</a:t>
            </a:r>
            <a:endParaRPr i="1" sz="1800">
              <a:latin typeface="Lexend"/>
              <a:ea typeface="Lexend"/>
              <a:cs typeface="Lexend"/>
              <a:sym typeface="Lexend"/>
            </a:endParaRPr>
          </a:p>
        </p:txBody>
      </p:sp>
      <p:pic>
        <p:nvPicPr>
          <p:cNvPr id="428" name="Google Shape;428;p59"/>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29" name="Google Shape;429;p59"/>
          <p:cNvPicPr preferRelativeResize="0"/>
          <p:nvPr/>
        </p:nvPicPr>
        <p:blipFill rotWithShape="1">
          <a:blip r:embed="rId4">
            <a:alphaModFix/>
          </a:blip>
          <a:srcRect b="0" l="23978" r="23973" t="0"/>
          <a:stretch/>
        </p:blipFill>
        <p:spPr>
          <a:xfrm>
            <a:off x="1569499" y="3296200"/>
            <a:ext cx="1437199" cy="15525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0"/>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Half-Full Glass</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435" name="Google Shape;435;p60"/>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staying optimistic even when nothing is working.</a:t>
            </a:r>
            <a:endParaRPr i="1" sz="1800">
              <a:latin typeface="Lexend"/>
              <a:ea typeface="Lexend"/>
              <a:cs typeface="Lexend"/>
              <a:sym typeface="Lexend"/>
            </a:endParaRPr>
          </a:p>
        </p:txBody>
      </p:sp>
      <p:pic>
        <p:nvPicPr>
          <p:cNvPr id="436" name="Google Shape;436;p60"/>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37" name="Google Shape;437;p60"/>
          <p:cNvPicPr preferRelativeResize="0"/>
          <p:nvPr/>
        </p:nvPicPr>
        <p:blipFill rotWithShape="1">
          <a:blip r:embed="rId4">
            <a:alphaModFix/>
          </a:blip>
          <a:srcRect b="0" l="24164" r="24158"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61"/>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24/7 Code Machine</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443" name="Google Shape;443;p61"/>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always </a:t>
            </a:r>
            <a:r>
              <a:rPr lang="en" sz="1800">
                <a:latin typeface="Lexend"/>
                <a:ea typeface="Lexend"/>
                <a:cs typeface="Lexend"/>
                <a:sym typeface="Lexend"/>
              </a:rPr>
              <a:t>being available to solve problems... even when they shouldn’t be.</a:t>
            </a:r>
            <a:endParaRPr i="1" sz="1800">
              <a:latin typeface="Lexend"/>
              <a:ea typeface="Lexend"/>
              <a:cs typeface="Lexend"/>
              <a:sym typeface="Lexend"/>
            </a:endParaRPr>
          </a:p>
        </p:txBody>
      </p:sp>
      <p:pic>
        <p:nvPicPr>
          <p:cNvPr id="444" name="Google Shape;444;p61"/>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45" name="Google Shape;445;p61"/>
          <p:cNvPicPr preferRelativeResize="0"/>
          <p:nvPr/>
        </p:nvPicPr>
        <p:blipFill rotWithShape="1">
          <a:blip r:embed="rId4">
            <a:alphaModFix/>
          </a:blip>
          <a:srcRect b="0" l="24164" r="24158"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2"/>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latin typeface="Lexend"/>
                <a:ea typeface="Lexend"/>
                <a:cs typeface="Lexend"/>
                <a:sym typeface="Lexend"/>
              </a:rPr>
              <a:t>The </a:t>
            </a:r>
            <a:r>
              <a:rPr i="1" lang="en" sz="2700">
                <a:latin typeface="Lexend"/>
                <a:ea typeface="Lexend"/>
                <a:cs typeface="Lexend"/>
                <a:sym typeface="Lexend"/>
              </a:rPr>
              <a:t>Can Do Everything, But Should I?</a:t>
            </a:r>
            <a:endParaRPr i="1" sz="2700">
              <a:latin typeface="Lexend"/>
              <a:ea typeface="Lexend"/>
              <a:cs typeface="Lexend"/>
              <a:sym typeface="Lexend"/>
            </a:endParaRPr>
          </a:p>
          <a:p>
            <a:pPr indent="0" lvl="0" marL="0" rtl="0" algn="ctr">
              <a:spcBef>
                <a:spcPts val="0"/>
              </a:spcBef>
              <a:spcAft>
                <a:spcPts val="0"/>
              </a:spcAft>
              <a:buNone/>
            </a:pPr>
            <a:r>
              <a:rPr lang="en" sz="2700">
                <a:latin typeface="Lexend"/>
                <a:ea typeface="Lexend"/>
                <a:cs typeface="Lexend"/>
                <a:sym typeface="Lexend"/>
              </a:rPr>
              <a:t>Certificate</a:t>
            </a:r>
            <a:endParaRPr sz="2700">
              <a:latin typeface="Lexend"/>
              <a:ea typeface="Lexend"/>
              <a:cs typeface="Lexend"/>
              <a:sym typeface="Lexend"/>
            </a:endParaRPr>
          </a:p>
        </p:txBody>
      </p:sp>
      <p:sp>
        <p:nvSpPr>
          <p:cNvPr id="451" name="Google Shape;451;p62"/>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a:t>
            </a:r>
            <a:r>
              <a:rPr lang="en" sz="1800">
                <a:latin typeface="Lexend"/>
                <a:ea typeface="Lexend"/>
                <a:cs typeface="Lexend"/>
                <a:sym typeface="Lexend"/>
              </a:rPr>
              <a:t>or questioning why they’re asked to fix every bug on both sides of the stack.</a:t>
            </a:r>
            <a:endParaRPr i="1" sz="1800">
              <a:latin typeface="Lexend"/>
              <a:ea typeface="Lexend"/>
              <a:cs typeface="Lexend"/>
              <a:sym typeface="Lexend"/>
            </a:endParaRPr>
          </a:p>
        </p:txBody>
      </p:sp>
      <p:pic>
        <p:nvPicPr>
          <p:cNvPr id="452" name="Google Shape;452;p62"/>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53" name="Google Shape;453;p62"/>
          <p:cNvPicPr preferRelativeResize="0"/>
          <p:nvPr/>
        </p:nvPicPr>
        <p:blipFill rotWithShape="1">
          <a:blip r:embed="rId4">
            <a:alphaModFix/>
          </a:blip>
          <a:srcRect b="436" l="0" r="0" t="436"/>
          <a:stretch/>
        </p:blipFill>
        <p:spPr>
          <a:xfrm>
            <a:off x="1569499" y="3296200"/>
            <a:ext cx="1437200"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63"/>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a:t>
            </a:r>
            <a:r>
              <a:rPr i="1" lang="en" sz="3000">
                <a:latin typeface="Lexend"/>
                <a:ea typeface="Lexend"/>
                <a:cs typeface="Lexend"/>
                <a:sym typeface="Lexend"/>
              </a:rPr>
              <a:t>Code Whisperer</a:t>
            </a:r>
            <a:endParaRPr i="1" sz="3000">
              <a:latin typeface="Lexend"/>
              <a:ea typeface="Lexend"/>
              <a:cs typeface="Lexend"/>
              <a:sym typeface="Lexend"/>
            </a:endParaRPr>
          </a:p>
          <a:p>
            <a:pPr indent="0" lvl="0" marL="0" rtl="0" algn="ctr">
              <a:spcBef>
                <a:spcPts val="0"/>
              </a:spcBef>
              <a:spcAft>
                <a:spcPts val="0"/>
              </a:spcAft>
              <a:buNone/>
            </a:pPr>
            <a:r>
              <a:rPr lang="en" sz="3000">
                <a:latin typeface="Lexend"/>
                <a:ea typeface="Lexend"/>
                <a:cs typeface="Lexend"/>
                <a:sym typeface="Lexend"/>
              </a:rPr>
              <a:t>Certificate</a:t>
            </a:r>
            <a:endParaRPr sz="3000">
              <a:latin typeface="Lexend"/>
              <a:ea typeface="Lexend"/>
              <a:cs typeface="Lexend"/>
              <a:sym typeface="Lexend"/>
            </a:endParaRPr>
          </a:p>
        </p:txBody>
      </p:sp>
      <p:sp>
        <p:nvSpPr>
          <p:cNvPr id="459" name="Google Shape;459;p63"/>
          <p:cNvSpPr txBox="1"/>
          <p:nvPr>
            <p:ph idx="1" type="subTitle"/>
          </p:nvPr>
        </p:nvSpPr>
        <p:spPr>
          <a:xfrm>
            <a:off x="265500" y="1950700"/>
            <a:ext cx="42225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speaking both frontend and backend fluently, and probably some third dialect no one knows.</a:t>
            </a:r>
            <a:endParaRPr i="1" sz="1800">
              <a:latin typeface="Lexend"/>
              <a:ea typeface="Lexend"/>
              <a:cs typeface="Lexend"/>
              <a:sym typeface="Lexend"/>
            </a:endParaRPr>
          </a:p>
        </p:txBody>
      </p:sp>
      <p:pic>
        <p:nvPicPr>
          <p:cNvPr id="460" name="Google Shape;460;p63"/>
          <p:cNvPicPr preferRelativeResize="0"/>
          <p:nvPr/>
        </p:nvPicPr>
        <p:blipFill rotWithShape="1">
          <a:blip r:embed="rId3">
            <a:alphaModFix/>
          </a:blip>
          <a:srcRect b="0" l="0" r="0" t="0"/>
          <a:stretch/>
        </p:blipFill>
        <p:spPr>
          <a:xfrm>
            <a:off x="5773975" y="1254425"/>
            <a:ext cx="2634650" cy="2634650"/>
          </a:xfrm>
          <a:prstGeom prst="rect">
            <a:avLst/>
          </a:prstGeom>
          <a:noFill/>
          <a:ln>
            <a:noFill/>
          </a:ln>
        </p:spPr>
      </p:pic>
      <p:pic>
        <p:nvPicPr>
          <p:cNvPr id="461" name="Google Shape;461;p63"/>
          <p:cNvPicPr preferRelativeResize="0"/>
          <p:nvPr/>
        </p:nvPicPr>
        <p:blipFill rotWithShape="1">
          <a:blip r:embed="rId4">
            <a:alphaModFix/>
          </a:blip>
          <a:srcRect b="0" l="15239" r="15239" t="0"/>
          <a:stretch/>
        </p:blipFill>
        <p:spPr>
          <a:xfrm>
            <a:off x="1569499" y="3296200"/>
            <a:ext cx="1437199" cy="15525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4"/>
          <p:cNvSpPr txBox="1"/>
          <p:nvPr>
            <p:ph type="title"/>
          </p:nvPr>
        </p:nvSpPr>
        <p:spPr>
          <a:xfrm>
            <a:off x="4200" y="365575"/>
            <a:ext cx="4635000" cy="148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Lexend"/>
                <a:ea typeface="Lexend"/>
                <a:cs typeface="Lexend"/>
                <a:sym typeface="Lexend"/>
              </a:rPr>
              <a:t>The Master of Organized Mayhem Certificate</a:t>
            </a:r>
            <a:endParaRPr sz="3000">
              <a:latin typeface="Lexend"/>
              <a:ea typeface="Lexend"/>
              <a:cs typeface="Lexend"/>
              <a:sym typeface="Lexend"/>
            </a:endParaRPr>
          </a:p>
        </p:txBody>
      </p:sp>
      <p:sp>
        <p:nvSpPr>
          <p:cNvPr id="467" name="Google Shape;467;p64"/>
          <p:cNvSpPr txBox="1"/>
          <p:nvPr>
            <p:ph idx="1" type="subTitle"/>
          </p:nvPr>
        </p:nvSpPr>
        <p:spPr>
          <a:xfrm>
            <a:off x="265500" y="1950700"/>
            <a:ext cx="4222500" cy="208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Lexend"/>
                <a:ea typeface="Lexend"/>
                <a:cs typeface="Lexend"/>
                <a:sym typeface="Lexend"/>
              </a:rPr>
              <a:t>For planning epic team events that made us forget about deadlines (at le</a:t>
            </a:r>
            <a:r>
              <a:rPr lang="en" sz="1800">
                <a:latin typeface="Lexend"/>
                <a:ea typeface="Lexend"/>
                <a:cs typeface="Lexend"/>
                <a:sym typeface="Lexend"/>
              </a:rPr>
              <a:t>ast temporarily) while still keeping the paperwork pile under control - </a:t>
            </a:r>
            <a:r>
              <a:rPr lang="en" sz="1800">
                <a:latin typeface="Lexend"/>
                <a:ea typeface="Lexend"/>
                <a:cs typeface="Lexend"/>
                <a:sym typeface="Lexend"/>
              </a:rPr>
              <a:t>basically holding the entire company together with duct tape and calendar invites!</a:t>
            </a:r>
            <a:endParaRPr i="1" sz="1800">
              <a:latin typeface="Lexend"/>
              <a:ea typeface="Lexend"/>
              <a:cs typeface="Lexend"/>
              <a:sym typeface="Lexend"/>
            </a:endParaRPr>
          </a:p>
        </p:txBody>
      </p:sp>
      <p:pic>
        <p:nvPicPr>
          <p:cNvPr id="468" name="Google Shape;468;p64"/>
          <p:cNvPicPr preferRelativeResize="0"/>
          <p:nvPr/>
        </p:nvPicPr>
        <p:blipFill rotWithShape="1">
          <a:blip r:embed="rId3">
            <a:alphaModFix/>
          </a:blip>
          <a:srcRect b="0" l="0" r="-9613" t="9"/>
          <a:stretch/>
        </p:blipFill>
        <p:spPr>
          <a:xfrm>
            <a:off x="5773975" y="1254425"/>
            <a:ext cx="2896574" cy="2642476"/>
          </a:xfrm>
          <a:prstGeom prst="rect">
            <a:avLst/>
          </a:prstGeom>
          <a:noFill/>
          <a:ln>
            <a:noFill/>
          </a:ln>
        </p:spPr>
      </p:pic>
      <p:pic>
        <p:nvPicPr>
          <p:cNvPr id="469" name="Google Shape;469;p64"/>
          <p:cNvPicPr preferRelativeResize="0"/>
          <p:nvPr/>
        </p:nvPicPr>
        <p:blipFill>
          <a:blip r:embed="rId4">
            <a:alphaModFix/>
          </a:blip>
          <a:stretch>
            <a:fillRect/>
          </a:stretch>
        </p:blipFill>
        <p:spPr>
          <a:xfrm>
            <a:off x="1936438" y="4137025"/>
            <a:ext cx="880624" cy="8806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descr="a red frame with a black circle in the middle of it (Provided by Tenor)" id="474" name="Google Shape;474;p65"/>
          <p:cNvPicPr preferRelativeResize="0"/>
          <p:nvPr/>
        </p:nvPicPr>
        <p:blipFill>
          <a:blip r:embed="rId3">
            <a:alphaModFix/>
          </a:blip>
          <a:stretch>
            <a:fillRect/>
          </a:stretch>
        </p:blipFill>
        <p:spPr>
          <a:xfrm>
            <a:off x="2667000" y="512675"/>
            <a:ext cx="3810000"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6"/>
          <p:cNvSpPr txBox="1"/>
          <p:nvPr>
            <p:ph type="ctrTitle"/>
          </p:nvPr>
        </p:nvSpPr>
        <p:spPr>
          <a:xfrm>
            <a:off x="344250" y="1512800"/>
            <a:ext cx="8455500" cy="203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700">
                <a:latin typeface="Lexend"/>
                <a:ea typeface="Lexend"/>
                <a:cs typeface="Lexend"/>
                <a:sym typeface="Lexend"/>
              </a:rPr>
              <a:t>May you have a wonderful 2025 year!</a:t>
            </a:r>
            <a:endParaRPr sz="5700">
              <a:latin typeface="Lexend"/>
              <a:ea typeface="Lexend"/>
              <a:cs typeface="Lexend"/>
              <a:sym typeface="Lexend"/>
            </a:endParaRPr>
          </a:p>
        </p:txBody>
      </p:sp>
      <p:sp>
        <p:nvSpPr>
          <p:cNvPr id="480" name="Google Shape;480;p66"/>
          <p:cNvSpPr txBox="1"/>
          <p:nvPr>
            <p:ph idx="1" type="subTitle"/>
          </p:nvPr>
        </p:nvSpPr>
        <p:spPr>
          <a:xfrm>
            <a:off x="344250" y="3550650"/>
            <a:ext cx="8455500" cy="93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exend"/>
                <a:ea typeface="Lexend"/>
                <a:cs typeface="Lexend"/>
                <a:sym typeface="Lexend"/>
              </a:rPr>
              <a:t>And start presenting awesome things at the Sharing Meeting next year! :D</a:t>
            </a:r>
            <a:endParaRPr>
              <a:latin typeface="Lexend"/>
              <a:ea typeface="Lexend"/>
              <a:cs typeface="Lexend"/>
              <a:sym typeface="Lexend"/>
            </a:endParaRPr>
          </a:p>
        </p:txBody>
      </p:sp>
      <p:pic>
        <p:nvPicPr>
          <p:cNvPr descr="jerry from tom and jerry is standing in front of a door waving his hand . (Provided by Tenor)" id="481" name="Google Shape;481;p66"/>
          <p:cNvPicPr preferRelativeResize="0"/>
          <p:nvPr/>
        </p:nvPicPr>
        <p:blipFill>
          <a:blip r:embed="rId3">
            <a:alphaModFix/>
          </a:blip>
          <a:stretch>
            <a:fillRect/>
          </a:stretch>
        </p:blipFill>
        <p:spPr>
          <a:xfrm>
            <a:off x="3612500" y="61950"/>
            <a:ext cx="1341900" cy="1341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F9D58"/>
      </a:accent4>
      <a:accent5>
        <a:srgbClr val="01AFD1"/>
      </a:accent5>
      <a:accent6>
        <a:srgbClr val="9C27B0"/>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