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50A3237-0B95-4542-9295-3B3A5C161452}">
  <a:tblStyle styleId="{850A3237-0B95-4542-9295-3B3A5C1614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f24fd5395a_0_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f24fd5395a_0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45bc8db8a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45bc8db8a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9bb573fb0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9bb573fb0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24fd5395a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24fd5395a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24fd5395a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24fd5395a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1d1589e6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1d1589e6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1d1589e6e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1d1589e6e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f24fd5395a_0_4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f24fd5395a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b2773eec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b2773eec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f24fd5395a_0_5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f24fd5395a_0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24fd5395a_0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f24fd5395a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3ce4dd76c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13ce4dd76c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gallery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garage.wpriders.com" TargetMode="External"/><Relationship Id="rId4" Type="http://schemas.openxmlformats.org/officeDocument/2006/relationships/hyperlink" Target="https://garage.wpriders.com/handbook/" TargetMode="External"/><Relationship Id="rId5" Type="http://schemas.openxmlformats.org/officeDocument/2006/relationships/hyperlink" Target="https://forms.gle/2LVuHsUffBFS5M1P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partnercentral.awspartner.com/apex/PartnerTraining?sfdc.tabName=01rE00000009ozf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6224" y="105151"/>
            <a:ext cx="4281900" cy="6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b="1" lang="en" sz="2400">
                <a:solidFill>
                  <a:schemeClr val="lt1"/>
                </a:solidFill>
              </a:rPr>
              <a:t>October 18 - November 15, 2023</a:t>
            </a:r>
            <a:endParaRPr b="1" sz="2400">
              <a:solidFill>
                <a:schemeClr val="lt1"/>
              </a:solidFill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652166" y="-5686158"/>
            <a:ext cx="7456226" cy="49708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4550" y="3889450"/>
            <a:ext cx="9114900" cy="1355400"/>
          </a:xfrm>
          <a:prstGeom prst="rect">
            <a:avLst/>
          </a:prstGeom>
          <a:solidFill>
            <a:srgbClr val="A5A5A5">
              <a:alpha val="45240"/>
            </a:srgbClr>
          </a:solidFill>
          <a:ln>
            <a:noFill/>
          </a:ln>
        </p:spPr>
        <p:txBody>
          <a:bodyPr anchorCtr="0" anchor="b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200">
                <a:solidFill>
                  <a:schemeClr val="lt1"/>
                </a:solidFill>
              </a:rPr>
              <a:t>Company updates and opportunities for WPRiders team members</a:t>
            </a:r>
            <a:endParaRPr b="1" sz="5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233150" y="1750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WPRiders updates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18 - November 15, 2023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WPRiders updates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076275"/>
            <a:ext cx="8832300" cy="38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WPRiders Garage (our intranet) was officially launched </a:t>
            </a:r>
            <a:r>
              <a:rPr lang="en" u="sng">
                <a:solidFill>
                  <a:schemeClr val="hlink"/>
                </a:solidFill>
                <a:hlinkClick r:id="rId3"/>
              </a:rPr>
              <a:t>garage.wpriders.com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4"/>
              </a:rPr>
              <a:t>WPRiders handbook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linkClick r:id="rId5"/>
              </a:rPr>
              <a:t>Give recognition form</a:t>
            </a:r>
            <a:r>
              <a:rPr lang="en"/>
              <a:t> - </a:t>
            </a:r>
            <a:r>
              <a:rPr lang="en"/>
              <a:t>show appreciation for your colleagues</a:t>
            </a:r>
            <a:endParaRPr u="sng">
              <a:solidFill>
                <a:schemeClr val="hlink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ended our collaboration with Florentin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Mihail</a:t>
            </a:r>
            <a:r>
              <a:rPr lang="en"/>
              <a:t> finished his probationary period (last month). Congratulations! 💪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Dragos also finished his probationary period. Congratulations! </a:t>
            </a:r>
            <a:r>
              <a:rPr lang="en"/>
              <a:t>💪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3 new colleagues from </a:t>
            </a:r>
            <a:r>
              <a:rPr lang="en"/>
              <a:t>🇷🇴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Char char="○"/>
            </a:pPr>
            <a:r>
              <a:rPr lang="en" sz="1700"/>
              <a:t>Alex Cimpoeru - Development on Oraldo’s team [contractor]</a:t>
            </a:r>
            <a:endParaRPr sz="17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Char char="○"/>
            </a:pPr>
            <a:r>
              <a:rPr lang="en" sz="1700"/>
              <a:t>Alex Nedelcu - Desig</a:t>
            </a:r>
            <a:r>
              <a:rPr lang="en" sz="1700"/>
              <a:t>n [contractor]</a:t>
            </a:r>
            <a:endParaRPr sz="17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Char char="○"/>
            </a:pPr>
            <a:r>
              <a:rPr lang="en" sz="1700"/>
              <a:t>Dan Grigorescu - QA on Dragos’s team [full time </a:t>
            </a:r>
            <a:r>
              <a:rPr lang="en" sz="1700"/>
              <a:t>employee]</a:t>
            </a:r>
            <a:endParaRPr sz="17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have 27 Clients on retainers.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Plan your Christmas/New Year leave with Andrei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🎉</a:t>
            </a:r>
            <a:r>
              <a:rPr lang="en"/>
              <a:t>🎉</a:t>
            </a:r>
            <a:r>
              <a:rPr lang="en"/>
              <a:t>Felicia gave birth on October 27, 2023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Meet Sebastian</a:t>
            </a:r>
            <a:r>
              <a:rPr lang="en"/>
              <a:t>👶🍼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2178" y="1152475"/>
            <a:ext cx="3533774" cy="385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Opportunities for you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240875" y="1152475"/>
            <a:ext cx="8835900" cy="35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20000"/>
              <a:buAutoNum type="arabicPeriod"/>
            </a:pPr>
            <a:r>
              <a:rPr lang="en"/>
              <a:t>We need:</a:t>
            </a:r>
            <a:endParaRPr sz="1500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b="1" lang="en" sz="1500"/>
              <a:t>1 Support person </a:t>
            </a:r>
            <a:r>
              <a:rPr lang="en" sz="1500"/>
              <a:t>(contractor) who can answer tickets and perform small technical tasks on the US time zone between 6 pm Romanian and 2 am Romanian time.</a:t>
            </a:r>
            <a:endParaRPr sz="1500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b="1" lang="en" sz="1500"/>
              <a:t>1 Technical Consultant</a:t>
            </a:r>
            <a:r>
              <a:rPr lang="en" sz="1500"/>
              <a:t> - will provide advisory for our customers</a:t>
            </a:r>
            <a:endParaRPr b="1" sz="1500"/>
          </a:p>
          <a:p>
            <a:pPr indent="-316706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b="1" lang="en" sz="1500"/>
              <a:t>1 CTO</a:t>
            </a:r>
            <a:r>
              <a:rPr lang="en" sz="1500"/>
              <a:t> ideally the person will grow from inside the company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—------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You can take AWS technical and commercial trainings and certification exams </a:t>
            </a:r>
            <a:r>
              <a:rPr lang="en" u="sng">
                <a:solidFill>
                  <a:schemeClr val="hlink"/>
                </a:solidFill>
                <a:hlinkClick r:id="rId3"/>
              </a:rPr>
              <a:t>here</a:t>
            </a:r>
            <a:r>
              <a:rPr lang="en"/>
              <a:t>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If you need hardware, or software licenses, or even glasses so you can do your job better, please contact Alexandra.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If you want to read a book, or take a course, and want us to buy it - tell Alexandra.</a:t>
            </a:r>
            <a:endParaRPr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If you refer somebody and we hire the person, you get a bonus after the trial period.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831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/>
              <a:t>How do we get there? WPRiders accountability chart</a:t>
            </a:r>
            <a:endParaRPr sz="2320"/>
          </a:p>
        </p:txBody>
      </p:sp>
      <p:sp>
        <p:nvSpPr>
          <p:cNvPr id="85" name="Google Shape;85;p18"/>
          <p:cNvSpPr txBox="1"/>
          <p:nvPr/>
        </p:nvSpPr>
        <p:spPr>
          <a:xfrm>
            <a:off x="7541550" y="-97525"/>
            <a:ext cx="1692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highlight>
                  <a:srgbClr val="00FF00"/>
                </a:highlight>
              </a:rPr>
              <a:t>Covered</a:t>
            </a:r>
            <a:endParaRPr sz="1100">
              <a:solidFill>
                <a:schemeClr val="dk1"/>
              </a:solidFill>
              <a:highlight>
                <a:srgbClr val="00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highlight>
                  <a:srgbClr val="FF9900"/>
                </a:highlight>
              </a:rPr>
              <a:t>Partially covered</a:t>
            </a:r>
            <a:endParaRPr sz="1100">
              <a:solidFill>
                <a:schemeClr val="dk1"/>
              </a:solidFill>
              <a:highlight>
                <a:srgbClr val="FF99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highlight>
                  <a:srgbClr val="FF0000"/>
                </a:highlight>
              </a:rPr>
              <a:t>Uncovered</a:t>
            </a:r>
            <a:endParaRPr sz="1100">
              <a:solidFill>
                <a:schemeClr val="dk1"/>
              </a:solidFill>
              <a:highlight>
                <a:srgbClr val="FF0000"/>
              </a:highlight>
            </a:endParaRPr>
          </a:p>
        </p:txBody>
      </p:sp>
      <p:graphicFrame>
        <p:nvGraphicFramePr>
          <p:cNvPr id="86" name="Google Shape;86;p18"/>
          <p:cNvGraphicFramePr/>
          <p:nvPr/>
        </p:nvGraphicFramePr>
        <p:xfrm>
          <a:off x="155225" y="775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{850A3237-0B95-4542-9295-3B3A5C161452}</a:tableStyleId>
              </a:tblPr>
              <a:tblGrid>
                <a:gridCol w="560275"/>
                <a:gridCol w="409950"/>
                <a:gridCol w="806250"/>
                <a:gridCol w="423625"/>
                <a:gridCol w="792000"/>
                <a:gridCol w="994950"/>
                <a:gridCol w="618150"/>
                <a:gridCol w="790825"/>
                <a:gridCol w="644000"/>
                <a:gridCol w="587600"/>
                <a:gridCol w="683275"/>
                <a:gridCol w="778925"/>
                <a:gridCol w="792600"/>
              </a:tblGrid>
              <a:tr h="266700">
                <a:tc gridSpan="1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General Manager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317500">
                <a:tc gridSpan="7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COO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hMerge="1"/>
                <a:tc hMerge="1"/>
                <a:tc hMerge="1"/>
                <a:tc hMerge="1"/>
                <a:tc hMerge="1"/>
                <a:tc hMerge="1"/>
                <a:tc gridSpan="3"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Sales Manager</a:t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</a:txBody>
                  <a:tcPr marT="63500" marB="63500" marR="63500" marL="63500"/>
                </a:tc>
                <a:tc rowSpan="2" hMerge="1"/>
                <a:tc rowSpan="2" hMerge="1"/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Marketing Director</a:t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</a:txBody>
                  <a:tcPr marT="63500" marB="63500" marR="63500" marL="63500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HR Development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Recruiting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Team cohesion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row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Administrative &amp; HR Manager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Accounting 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&amp;</a:t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Legal</a:t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&amp; </a:t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Financial</a:t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</a:txBody>
                  <a:tcPr marT="63500" marB="63500" marR="63500" marL="63500"/>
                </a:tc>
              </a:tr>
              <a:tr h="317500">
                <a:tc gridSpan="7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CTO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hMerge="1"/>
                <a:tc hMerge="1"/>
                <a:tc hMerge="1"/>
                <a:tc hMerge="1"/>
                <a:tc hMerge="1"/>
                <a:tc hMerge="1"/>
                <a:tc gridSpan="3" vMerge="1"/>
                <a:tc hMerge="1" vMerge="1"/>
                <a:tc hMerge="1" vMerge="1"/>
                <a:tc vMerge="1"/>
                <a:tc vMerge="1"/>
                <a:tc vMerge="1"/>
              </a:tr>
              <a:tr h="2667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TEAM 1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CSM 1 - Customer Success Manager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TEAM 2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CSM 2 - Customer Success Manager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hMerge="1"/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Technical Team Leader (Mihai)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Technical Consultant</a:t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</a:txBody>
                  <a:tcPr marT="63500" marB="63500" marR="63500" marL="63500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CRO expert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Technical Sales Support (Oraldo)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highlight>
                          <a:srgbClr val="FF9900"/>
                        </a:highlight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Sales Account Executive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WordPress Business Analyst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FF0000"/>
                          </a:highlight>
                        </a:rPr>
                        <a:t>SEO,</a:t>
                      </a:r>
                      <a:endParaRPr sz="1100">
                        <a:highlight>
                          <a:srgbClr val="FF00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Content,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Marketing specialist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Technical Recruitment (Mihai)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vMerge="1"/>
              </a:tr>
              <a:tr h="266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Developers x3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Tester x1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Developers x3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rgbClr val="00FF00"/>
                          </a:highlight>
                        </a:rPr>
                        <a:t>Tester x1</a:t>
                      </a:r>
                      <a:endParaRPr sz="1100">
                        <a:highlight>
                          <a:srgbClr val="00FF00"/>
                        </a:highlight>
                      </a:endParaRPr>
                    </a:p>
                  </a:txBody>
                  <a:tcPr marT="63500" marB="63500" marR="63500" marL="63500"/>
                </a:tc>
                <a:tc vMerge="1"/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work - our values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3537" lvl="0" marL="457200" rtl="0" algn="l">
              <a:spcBef>
                <a:spcPts val="0"/>
              </a:spcBef>
              <a:spcAft>
                <a:spcPts val="0"/>
              </a:spcAft>
              <a:buSzPts val="2125"/>
              <a:buAutoNum type="arabicPeriod"/>
            </a:pPr>
            <a:r>
              <a:rPr b="1" lang="en" sz="2125"/>
              <a:t>Accountability - </a:t>
            </a:r>
            <a:r>
              <a:rPr lang="en" sz="2125"/>
              <a:t>We do our job well and we are </a:t>
            </a:r>
            <a:r>
              <a:rPr i="1" lang="en" sz="2125"/>
              <a:t>reliable</a:t>
            </a:r>
            <a:r>
              <a:rPr lang="en" sz="2125"/>
              <a:t>.</a:t>
            </a:r>
            <a:endParaRPr sz="2125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en" sz="2125"/>
              <a:t>We work efficiently since we believe it is only up to us deliver on the promised results.</a:t>
            </a:r>
            <a:endParaRPr sz="2125"/>
          </a:p>
          <a:p>
            <a:pPr indent="-363537" lvl="0" marL="457200" rtl="0" algn="l">
              <a:spcBef>
                <a:spcPts val="1200"/>
              </a:spcBef>
              <a:spcAft>
                <a:spcPts val="0"/>
              </a:spcAft>
              <a:buSzPts val="2125"/>
              <a:buAutoNum type="arabicPeriod"/>
            </a:pPr>
            <a:r>
              <a:rPr b="1" lang="en" sz="2125"/>
              <a:t>Integrity</a:t>
            </a:r>
            <a:r>
              <a:rPr lang="en" sz="2125"/>
              <a:t> - We follow one simple rule - </a:t>
            </a:r>
            <a:r>
              <a:rPr i="1" lang="en" sz="2125"/>
              <a:t>always</a:t>
            </a:r>
            <a:r>
              <a:rPr lang="en" sz="2125"/>
              <a:t> do the right thing. </a:t>
            </a:r>
            <a:endParaRPr sz="2125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lang="en" sz="2125"/>
              <a:t>We are honest and open with our customers. </a:t>
            </a:r>
            <a:endParaRPr sz="2125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SzPts val="688"/>
              <a:buNone/>
            </a:pPr>
            <a:r>
              <a:rPr lang="en" sz="2125"/>
              <a:t>We keep our promises and treat our stakeholders with respect and consideration, just as we would want them to treat us.</a:t>
            </a:r>
            <a:endParaRPr sz="2125"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62750"/>
            <a:ext cx="420825" cy="5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934" y="3318125"/>
            <a:ext cx="344375" cy="45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How do we work - our values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0"/>
          <p:cNvSpPr txBox="1"/>
          <p:nvPr>
            <p:ph idx="1" type="body"/>
          </p:nvPr>
        </p:nvSpPr>
        <p:spPr>
          <a:xfrm>
            <a:off x="472975" y="1152475"/>
            <a:ext cx="8359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/>
              <a:t>3. </a:t>
            </a:r>
            <a:r>
              <a:rPr b="1" lang="en" sz="2100"/>
              <a:t>Personal growth - </a:t>
            </a:r>
            <a:r>
              <a:rPr lang="en" sz="2100"/>
              <a:t>We are passionate about our work. 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n" sz="2100"/>
              <a:t>We are also open to personal change and continuous improvement. That is why we constantly challenge ourselves to find new ideas and solutions in our pursuit of excellence.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100"/>
              <a:t>4. Contribution</a:t>
            </a:r>
            <a:r>
              <a:rPr lang="en" sz="2100"/>
              <a:t> - We are part of the Open Source community. We are determined and dedicated to its success. We gladly share our know-how as keynote speakers and our code to inspire and help others just as we were inspired and helped by the Open Source family.</a:t>
            </a:r>
            <a:endParaRPr sz="2100"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75" y="1702175"/>
            <a:ext cx="363100" cy="3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600" y="2813650"/>
            <a:ext cx="311232" cy="36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311700" y="1152475"/>
            <a:ext cx="8753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To be the </a:t>
            </a:r>
            <a:r>
              <a:rPr b="1" lang="en" sz="2800"/>
              <a:t>super-star</a:t>
            </a:r>
            <a:r>
              <a:rPr lang="en" sz="2800"/>
              <a:t>, </a:t>
            </a:r>
            <a:endParaRPr sz="2800"/>
          </a:p>
          <a:p>
            <a:pPr indent="457200" lvl="0" marL="13716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800"/>
              <a:t>well-known agency</a:t>
            </a:r>
            <a:r>
              <a:rPr lang="en" sz="2800"/>
              <a:t> for </a:t>
            </a:r>
            <a:endParaRPr sz="2800"/>
          </a:p>
          <a:p>
            <a:pPr indent="457200" lvl="0" marL="18288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800"/>
              <a:t>ongoing WordPress development</a:t>
            </a:r>
            <a:r>
              <a:rPr lang="en" sz="2800"/>
              <a:t>, </a:t>
            </a:r>
            <a:endParaRPr sz="2800"/>
          </a:p>
          <a:p>
            <a:pPr indent="457200" lvl="0" marL="2743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800"/>
              <a:t>maintenance</a:t>
            </a:r>
            <a:r>
              <a:rPr lang="en" sz="2800"/>
              <a:t> and </a:t>
            </a:r>
            <a:r>
              <a:rPr b="1" lang="en" sz="2800"/>
              <a:t>support</a:t>
            </a:r>
            <a:r>
              <a:rPr b="1" lang="en" sz="2800"/>
              <a:t>.</a:t>
            </a:r>
            <a:endParaRPr b="1" sz="2800"/>
          </a:p>
        </p:txBody>
      </p:sp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do we want to go? -&gt; Our vision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2684" y="1459275"/>
            <a:ext cx="1298625" cy="131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8725" y="131625"/>
            <a:ext cx="2857500" cy="6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 txBox="1"/>
          <p:nvPr/>
        </p:nvSpPr>
        <p:spPr>
          <a:xfrm>
            <a:off x="3856200" y="718425"/>
            <a:ext cx="14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The</a:t>
            </a:r>
            <a:endParaRPr sz="2400"/>
          </a:p>
        </p:txBody>
      </p:sp>
      <p:sp>
        <p:nvSpPr>
          <p:cNvPr id="116" name="Google Shape;116;p22"/>
          <p:cNvSpPr txBox="1"/>
          <p:nvPr/>
        </p:nvSpPr>
        <p:spPr>
          <a:xfrm>
            <a:off x="3856188" y="2957650"/>
            <a:ext cx="1431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Of</a:t>
            </a:r>
            <a:endParaRPr sz="2400"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6613" y="3698500"/>
            <a:ext cx="2590765" cy="110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4125" y="0"/>
            <a:ext cx="629700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mission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DO WE WANT TO BE: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Reach 50 recurring customers who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Stay with us for at least 12 months and who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Consistently rate us with 5/5.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/>
        </p:nvSpPr>
        <p:spPr>
          <a:xfrm>
            <a:off x="656900" y="655000"/>
            <a:ext cx="81738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3000">
                <a:solidFill>
                  <a:srgbClr val="202124"/>
                </a:solidFill>
                <a:highlight>
                  <a:schemeClr val="lt1"/>
                </a:highlight>
              </a:rPr>
              <a:t>“People who work together will win, whether it be against complex football defenses, or the problems of modern society.” </a:t>
            </a:r>
            <a:endParaRPr i="1" sz="3000">
              <a:solidFill>
                <a:srgbClr val="202124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3000">
              <a:solidFill>
                <a:srgbClr val="202124"/>
              </a:solidFill>
              <a:highlight>
                <a:schemeClr val="lt1"/>
              </a:highlight>
            </a:endParaRPr>
          </a:p>
          <a:p>
            <a:pPr indent="45720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000">
                <a:solidFill>
                  <a:srgbClr val="202124"/>
                </a:solidFill>
                <a:highlight>
                  <a:schemeClr val="lt1"/>
                </a:highlight>
              </a:rPr>
              <a:t>~ Vince Lombardi</a:t>
            </a:r>
            <a:endParaRPr i="1" sz="3000">
              <a:solidFill>
                <a:srgbClr val="202124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